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53" r:id="rId1"/>
    <p:sldMasterId id="2147483734" r:id="rId2"/>
    <p:sldMasterId id="2147483753" r:id="rId3"/>
    <p:sldMasterId id="2147483777" r:id="rId4"/>
  </p:sldMasterIdLst>
  <p:notesMasterIdLst>
    <p:notesMasterId r:id="rId39"/>
  </p:notesMasterIdLst>
  <p:handoutMasterIdLst>
    <p:handoutMasterId r:id="rId40"/>
  </p:handoutMasterIdLst>
  <p:sldIdLst>
    <p:sldId id="596" r:id="rId5"/>
    <p:sldId id="755" r:id="rId6"/>
    <p:sldId id="756" r:id="rId7"/>
    <p:sldId id="757" r:id="rId8"/>
    <p:sldId id="758" r:id="rId9"/>
    <p:sldId id="602" r:id="rId10"/>
    <p:sldId id="603" r:id="rId11"/>
    <p:sldId id="759" r:id="rId12"/>
    <p:sldId id="760" r:id="rId13"/>
    <p:sldId id="761" r:id="rId14"/>
    <p:sldId id="681" r:id="rId15"/>
    <p:sldId id="762" r:id="rId16"/>
    <p:sldId id="472" r:id="rId17"/>
    <p:sldId id="474" r:id="rId18"/>
    <p:sldId id="609" r:id="rId19"/>
    <p:sldId id="763" r:id="rId20"/>
    <p:sldId id="764" r:id="rId21"/>
    <p:sldId id="765" r:id="rId22"/>
    <p:sldId id="766" r:id="rId23"/>
    <p:sldId id="767" r:id="rId24"/>
    <p:sldId id="607" r:id="rId25"/>
    <p:sldId id="770" r:id="rId26"/>
    <p:sldId id="768" r:id="rId27"/>
    <p:sldId id="769" r:id="rId28"/>
    <p:sldId id="777" r:id="rId29"/>
    <p:sldId id="699" r:id="rId30"/>
    <p:sldId id="771" r:id="rId31"/>
    <p:sldId id="772" r:id="rId32"/>
    <p:sldId id="773" r:id="rId33"/>
    <p:sldId id="774" r:id="rId34"/>
    <p:sldId id="775" r:id="rId35"/>
    <p:sldId id="776" r:id="rId36"/>
    <p:sldId id="717" r:id="rId37"/>
    <p:sldId id="778" r:id="rId38"/>
  </p:sldIdLst>
  <p:sldSz cx="12192000" cy="6858000"/>
  <p:notesSz cx="9926638" cy="14355763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and structure" id="{20506718-8706-40C5-A224-2F191E61A6D0}">
          <p14:sldIdLst>
            <p14:sldId id="596"/>
            <p14:sldId id="755"/>
            <p14:sldId id="756"/>
            <p14:sldId id="757"/>
            <p14:sldId id="758"/>
            <p14:sldId id="602"/>
          </p14:sldIdLst>
        </p14:section>
        <p14:section name="Low power drives - VLT" id="{E40339CF-784C-42DC-9B11-E6F1507DDB95}">
          <p14:sldIdLst>
            <p14:sldId id="603"/>
            <p14:sldId id="759"/>
            <p14:sldId id="760"/>
            <p14:sldId id="761"/>
            <p14:sldId id="681"/>
            <p14:sldId id="762"/>
          </p14:sldIdLst>
        </p14:section>
        <p14:section name="Medium power drives - LIMITED MARKETS - VLT" id="{CF0C1374-9160-4F2E-972D-2EF385F1CE3C}">
          <p14:sldIdLst/>
        </p14:section>
        <p14:section name="Full power and dedicated drives - VLT" id="{0E571BF4-517B-48B9-89CA-BCEF20B79245}">
          <p14:sldIdLst>
            <p14:sldId id="472"/>
            <p14:sldId id="474"/>
            <p14:sldId id="609"/>
            <p14:sldId id="763"/>
            <p14:sldId id="764"/>
            <p14:sldId id="765"/>
            <p14:sldId id="766"/>
            <p14:sldId id="767"/>
            <p14:sldId id="607"/>
            <p14:sldId id="770"/>
            <p14:sldId id="768"/>
            <p14:sldId id="769"/>
            <p14:sldId id="777"/>
            <p14:sldId id="699"/>
            <p14:sldId id="771"/>
            <p14:sldId id="772"/>
            <p14:sldId id="773"/>
            <p14:sldId id="774"/>
            <p14:sldId id="775"/>
            <p14:sldId id="776"/>
            <p14:sldId id="717"/>
            <p14:sldId id="7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orient="horz" pos="3793" userDrawn="1">
          <p15:clr>
            <a:srgbClr val="A4A3A4"/>
          </p15:clr>
        </p15:guide>
        <p15:guide id="3" orient="horz" pos="192" userDrawn="1">
          <p15:clr>
            <a:srgbClr val="A4A3A4"/>
          </p15:clr>
        </p15:guide>
        <p15:guide id="4" pos="7227" userDrawn="1">
          <p15:clr>
            <a:srgbClr val="A4A3A4"/>
          </p15:clr>
        </p15:guide>
        <p15:guide id="5" pos="370" userDrawn="1">
          <p15:clr>
            <a:srgbClr val="A4A3A4"/>
          </p15:clr>
        </p15:guide>
        <p15:guide id="6" pos="3776" userDrawn="1">
          <p15:clr>
            <a:srgbClr val="A4A3A4"/>
          </p15:clr>
        </p15:guide>
        <p15:guide id="7" pos="3913" userDrawn="1">
          <p15:clr>
            <a:srgbClr val="A4A3A4"/>
          </p15:clr>
        </p15:guide>
        <p15:guide id="8" orient="horz" userDrawn="1">
          <p15:clr>
            <a:srgbClr val="A4A3A4"/>
          </p15:clr>
        </p15:guide>
        <p15:guide id="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3E7"/>
    <a:srgbClr val="748A96"/>
    <a:srgbClr val="AF000F"/>
    <a:srgbClr val="969696"/>
    <a:srgbClr val="005F9D"/>
    <a:srgbClr val="008256"/>
    <a:srgbClr val="09061C"/>
    <a:srgbClr val="160F4D"/>
    <a:srgbClr val="EE00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256" autoAdjust="0"/>
    <p:restoredTop sz="91930" autoAdjust="0"/>
  </p:normalViewPr>
  <p:slideViewPr>
    <p:cSldViewPr snapToGrid="0">
      <p:cViewPr varScale="1">
        <p:scale>
          <a:sx n="54" d="100"/>
          <a:sy n="54" d="100"/>
        </p:scale>
        <p:origin x="64" y="156"/>
      </p:cViewPr>
      <p:guideLst>
        <p:guide orient="horz" pos="845"/>
        <p:guide orient="horz" pos="3793"/>
        <p:guide orient="horz" pos="192"/>
        <p:guide pos="7227"/>
        <p:guide pos="370"/>
        <p:guide pos="3776"/>
        <p:guide pos="3913"/>
        <p:guide orient="horz"/>
        <p:guide/>
      </p:guideLst>
    </p:cSldViewPr>
  </p:slideViewPr>
  <p:outlineViewPr>
    <p:cViewPr>
      <p:scale>
        <a:sx n="33" d="100"/>
        <a:sy n="33" d="100"/>
      </p:scale>
      <p:origin x="0" y="999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16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l">
              <a:defRPr sz="18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r">
              <a:defRPr sz="1800"/>
            </a:lvl1pPr>
          </a:lstStyle>
          <a:p>
            <a:fld id="{68DDC775-D96C-47F1-A7F6-3BB2D8E76A25}" type="datetimeFigureOut">
              <a:rPr lang="en-GB" smtClean="0"/>
              <a:t>25/08/2020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3635483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l">
              <a:defRPr sz="18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13635483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r">
              <a:defRPr sz="1800"/>
            </a:lvl1pPr>
          </a:lstStyle>
          <a:p>
            <a:fld id="{D5083773-A06C-4709-B30E-A3920CD1815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18245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l">
              <a:defRPr sz="18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r">
              <a:defRPr sz="1800"/>
            </a:lvl1pPr>
          </a:lstStyle>
          <a:p>
            <a:fld id="{A271B8D7-5601-426C-90BB-417F03FCEA1A}" type="datetimeFigureOut">
              <a:rPr lang="en-GB" smtClean="0"/>
              <a:t>25/08/2020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9388" y="1076325"/>
            <a:ext cx="9567862" cy="538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751" tIns="69376" rIns="138751" bIns="6937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6818988"/>
            <a:ext cx="7941310" cy="6460093"/>
          </a:xfrm>
          <a:prstGeom prst="rect">
            <a:avLst/>
          </a:prstGeom>
        </p:spPr>
        <p:txBody>
          <a:bodyPr vert="horz" lIns="138751" tIns="69376" rIns="138751" bIns="69376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635483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l">
              <a:defRPr sz="18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13635483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r">
              <a:defRPr sz="1800"/>
            </a:lvl1pPr>
          </a:lstStyle>
          <a:p>
            <a:fld id="{95EEA1EF-E049-411F-95E8-50B58FEF4D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53285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u="sng" dirty="0" err="1"/>
              <a:t>Please</a:t>
            </a:r>
            <a:r>
              <a:rPr lang="da-DK" u="sng" dirty="0"/>
              <a:t> note:</a:t>
            </a:r>
            <a:r>
              <a:rPr lang="da-DK" u="sng" baseline="0" dirty="0"/>
              <a:t> </a:t>
            </a:r>
            <a:r>
              <a:rPr lang="da-DK" u="none" baseline="0" dirty="0"/>
              <a:t>to </a:t>
            </a:r>
            <a:r>
              <a:rPr lang="da-DK" u="none" baseline="0" dirty="0" err="1"/>
              <a:t>remove</a:t>
            </a:r>
            <a:r>
              <a:rPr lang="da-DK" u="none" baseline="0" dirty="0"/>
              <a:t> slides from the </a:t>
            </a:r>
            <a:r>
              <a:rPr lang="da-DK" u="none" baseline="0" dirty="0" err="1"/>
              <a:t>presentation</a:t>
            </a:r>
            <a:r>
              <a:rPr lang="da-DK" u="none" baseline="0" dirty="0"/>
              <a:t> </a:t>
            </a:r>
            <a:r>
              <a:rPr lang="da-DK" u="none" baseline="0" dirty="0" err="1"/>
              <a:t>use</a:t>
            </a:r>
            <a:r>
              <a:rPr lang="da-DK" u="none" baseline="0" dirty="0"/>
              <a:t> the HIDE </a:t>
            </a:r>
            <a:r>
              <a:rPr lang="da-DK" u="none" baseline="0" dirty="0" err="1"/>
              <a:t>function</a:t>
            </a:r>
            <a:r>
              <a:rPr lang="da-DK" u="none" baseline="0" dirty="0"/>
              <a:t>. Do not </a:t>
            </a:r>
            <a:r>
              <a:rPr lang="da-DK" u="none" baseline="0" dirty="0" err="1"/>
              <a:t>delete</a:t>
            </a:r>
            <a:r>
              <a:rPr lang="da-DK" u="none" baseline="0" dirty="0"/>
              <a:t>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u="none" baseline="0" dirty="0"/>
              <a:t>This </a:t>
            </a:r>
            <a:r>
              <a:rPr lang="da-DK" u="none" baseline="0" dirty="0" err="1"/>
              <a:t>ensures</a:t>
            </a:r>
            <a:r>
              <a:rPr lang="da-DK" u="none" baseline="0" dirty="0"/>
              <a:t> </a:t>
            </a:r>
            <a:r>
              <a:rPr lang="da-DK" u="none" baseline="0" dirty="0" err="1"/>
              <a:t>that</a:t>
            </a:r>
            <a:r>
              <a:rPr lang="da-DK" u="none" baseline="0" dirty="0"/>
              <a:t> all links </a:t>
            </a:r>
            <a:r>
              <a:rPr lang="da-DK" u="none" baseline="0" dirty="0" err="1"/>
              <a:t>are</a:t>
            </a:r>
            <a:r>
              <a:rPr lang="da-DK" u="none" baseline="0" dirty="0"/>
              <a:t> </a:t>
            </a:r>
            <a:r>
              <a:rPr lang="da-DK" u="none" baseline="0" dirty="0" err="1"/>
              <a:t>maintained</a:t>
            </a:r>
            <a:endParaRPr lang="da-DK" u="none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u="none" baseline="0" dirty="0"/>
              <a:t>The </a:t>
            </a:r>
            <a:r>
              <a:rPr lang="da-DK" u="none" baseline="0" dirty="0" err="1"/>
              <a:t>overview</a:t>
            </a:r>
            <a:r>
              <a:rPr lang="da-DK" u="none" baseline="0" dirty="0"/>
              <a:t> slides link to the </a:t>
            </a:r>
            <a:r>
              <a:rPr lang="da-DK" u="none" baseline="0" dirty="0" err="1"/>
              <a:t>individual</a:t>
            </a:r>
            <a:r>
              <a:rPr lang="da-DK" u="none" baseline="0" dirty="0"/>
              <a:t> </a:t>
            </a:r>
            <a:r>
              <a:rPr lang="da-DK" u="none" baseline="0" dirty="0" err="1"/>
              <a:t>product</a:t>
            </a:r>
            <a:r>
              <a:rPr lang="da-DK" u="none" baseline="0" dirty="0"/>
              <a:t> slides, and </a:t>
            </a:r>
            <a:r>
              <a:rPr lang="da-DK" u="none" baseline="0" dirty="0" err="1"/>
              <a:t>each</a:t>
            </a:r>
            <a:r>
              <a:rPr lang="da-DK" u="none" baseline="0" dirty="0"/>
              <a:t> </a:t>
            </a:r>
            <a:r>
              <a:rPr lang="da-DK" u="none" baseline="0" dirty="0" err="1"/>
              <a:t>product</a:t>
            </a:r>
            <a:r>
              <a:rPr lang="da-DK" u="none" baseline="0" dirty="0"/>
              <a:t> slide links back to </a:t>
            </a:r>
            <a:r>
              <a:rPr lang="da-DK" u="none" baseline="0" dirty="0" err="1"/>
              <a:t>its</a:t>
            </a:r>
            <a:r>
              <a:rPr lang="da-DK" u="none" baseline="0" dirty="0"/>
              <a:t> </a:t>
            </a:r>
            <a:r>
              <a:rPr lang="da-DK" u="none" baseline="0" dirty="0" err="1"/>
              <a:t>overview</a:t>
            </a:r>
            <a:endParaRPr lang="da-DK" u="none" dirty="0"/>
          </a:p>
          <a:p>
            <a:endParaRPr lang="da-DK" u="sng" dirty="0"/>
          </a:p>
          <a:p>
            <a:r>
              <a:rPr lang="da-DK" u="sng" dirty="0" err="1"/>
              <a:t>Structure</a:t>
            </a:r>
            <a:r>
              <a:rPr lang="da-DK" u="sng" dirty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da-DK" u="none" dirty="0" err="1"/>
              <a:t>Introduction</a:t>
            </a:r>
            <a:r>
              <a:rPr lang="da-DK" u="none" dirty="0"/>
              <a:t> </a:t>
            </a:r>
            <a:r>
              <a:rPr lang="da-DK" u="none" dirty="0" err="1"/>
              <a:t>including</a:t>
            </a:r>
            <a:r>
              <a:rPr lang="da-DK" u="none" dirty="0"/>
              <a:t> </a:t>
            </a:r>
            <a:r>
              <a:rPr lang="da-DK" u="none" dirty="0" err="1"/>
              <a:t>product</a:t>
            </a:r>
            <a:r>
              <a:rPr lang="da-DK" u="none" dirty="0"/>
              <a:t> </a:t>
            </a:r>
            <a:r>
              <a:rPr lang="da-DK" u="none" dirty="0" err="1"/>
              <a:t>overviews</a:t>
            </a:r>
            <a:endParaRPr lang="da-DK" u="none" dirty="0"/>
          </a:p>
          <a:p>
            <a:pPr marL="228600" indent="-228600">
              <a:buFont typeface="+mj-lt"/>
              <a:buAutoNum type="arabicPeriod"/>
            </a:pPr>
            <a:r>
              <a:rPr lang="da-DK" u="none" dirty="0"/>
              <a:t>Products - VLT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dirty="0"/>
              <a:t>Low power drives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dirty="0"/>
              <a:t>Medium power drives 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baseline="0" dirty="0"/>
              <a:t>Full power </a:t>
            </a:r>
            <a:r>
              <a:rPr lang="da-DK" dirty="0"/>
              <a:t>and </a:t>
            </a:r>
            <a:r>
              <a:rPr lang="da-DK" dirty="0" err="1"/>
              <a:t>dedicated</a:t>
            </a:r>
            <a:r>
              <a:rPr lang="da-DK" dirty="0"/>
              <a:t> drives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dirty="0"/>
              <a:t>Decentral drives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dirty="0"/>
              <a:t>Soft starters 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dirty="0" err="1"/>
              <a:t>Harmonic</a:t>
            </a:r>
            <a:r>
              <a:rPr lang="da-DK" dirty="0"/>
              <a:t> products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baseline="0" dirty="0"/>
              <a:t>Drive options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baseline="0" dirty="0"/>
              <a:t>Power options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baseline="0" dirty="0"/>
              <a:t>Software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baseline="0" dirty="0"/>
              <a:t>Service and support</a:t>
            </a:r>
            <a:endParaRPr lang="da-DK" dirty="0"/>
          </a:p>
          <a:p>
            <a:pPr marL="228600" indent="-228600">
              <a:buFont typeface="+mj-lt"/>
              <a:buAutoNum type="arabicPeriod"/>
            </a:pPr>
            <a:r>
              <a:rPr lang="da-DK" u="none" dirty="0"/>
              <a:t>Products - VACON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dirty="0"/>
              <a:t>Low power drives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baseline="0" dirty="0"/>
              <a:t>Full power </a:t>
            </a:r>
            <a:r>
              <a:rPr lang="da-DK" dirty="0"/>
              <a:t>and </a:t>
            </a:r>
            <a:r>
              <a:rPr lang="da-DK" dirty="0" err="1"/>
              <a:t>dedicated</a:t>
            </a:r>
            <a:r>
              <a:rPr lang="da-DK" dirty="0"/>
              <a:t> drives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dirty="0"/>
              <a:t>Decentral drives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dirty="0" err="1"/>
              <a:t>Harmonic</a:t>
            </a:r>
            <a:r>
              <a:rPr lang="da-DK" dirty="0"/>
              <a:t> products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dirty="0"/>
              <a:t>Liquid-</a:t>
            </a:r>
            <a:r>
              <a:rPr lang="da-DK" dirty="0" err="1"/>
              <a:t>cooled</a:t>
            </a:r>
            <a:r>
              <a:rPr lang="da-DK" baseline="0" dirty="0"/>
              <a:t> drives 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baseline="0" dirty="0"/>
              <a:t>Options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baseline="0" dirty="0"/>
              <a:t>Software</a:t>
            </a:r>
          </a:p>
          <a:p>
            <a:pPr marL="685800" lvl="1" indent="-228600">
              <a:buFont typeface="+mj-lt"/>
              <a:buAutoNum type="alphaLcPeriod"/>
            </a:pPr>
            <a:r>
              <a:rPr lang="da-DK" baseline="0" dirty="0"/>
              <a:t>Service and support</a:t>
            </a: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Not </a:t>
            </a:r>
            <a:r>
              <a:rPr lang="da-DK" dirty="0" err="1"/>
              <a:t>included</a:t>
            </a:r>
            <a:r>
              <a:rPr lang="da-DK" dirty="0"/>
              <a:t>:</a:t>
            </a:r>
          </a:p>
          <a:p>
            <a:r>
              <a:rPr lang="da-DK" baseline="0" dirty="0"/>
              <a:t>VLT® Control Panel LCP 101, LCP 102, LCP 104, LCP 11, LCP 12, LCP 501, LCP 21, LCP 31</a:t>
            </a:r>
          </a:p>
          <a:p>
            <a:endParaRPr lang="da-DK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VLT® Midi Drive FC 280 – not </a:t>
            </a:r>
            <a:r>
              <a:rPr lang="da-DK" dirty="0" err="1"/>
              <a:t>released</a:t>
            </a:r>
            <a:endParaRPr lang="da-DK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VLT® Plus Panel </a:t>
            </a:r>
            <a:r>
              <a:rPr lang="da-DK" dirty="0" err="1"/>
              <a:t>configuration</a:t>
            </a:r>
            <a:r>
              <a:rPr lang="da-DK" baseline="0" dirty="0"/>
              <a:t> </a:t>
            </a:r>
            <a:r>
              <a:rPr lang="da-DK" baseline="0" dirty="0" err="1"/>
              <a:t>tool</a:t>
            </a:r>
            <a:r>
              <a:rPr lang="da-DK" baseline="0" dirty="0"/>
              <a:t> – </a:t>
            </a:r>
            <a:r>
              <a:rPr lang="da-DK" baseline="0" dirty="0" err="1"/>
              <a:t>this</a:t>
            </a:r>
            <a:r>
              <a:rPr lang="da-DK" baseline="0" dirty="0"/>
              <a:t> is a new element of the Drive </a:t>
            </a:r>
            <a:r>
              <a:rPr lang="da-DK" baseline="0" dirty="0" err="1"/>
              <a:t>Configurator</a:t>
            </a:r>
            <a:r>
              <a:rPr lang="da-DK" baseline="0" dirty="0"/>
              <a:t>, </a:t>
            </a:r>
            <a:r>
              <a:rPr lang="da-DK" baseline="0" dirty="0" err="1"/>
              <a:t>released</a:t>
            </a:r>
            <a:r>
              <a:rPr lang="da-DK" baseline="0" dirty="0"/>
              <a:t> but not </a:t>
            </a:r>
            <a:r>
              <a:rPr lang="da-DK" baseline="0" dirty="0" err="1"/>
              <a:t>yet</a:t>
            </a:r>
            <a:r>
              <a:rPr lang="da-DK" baseline="0" dirty="0"/>
              <a:t> </a:t>
            </a:r>
            <a:r>
              <a:rPr lang="da-DK" baseline="0" dirty="0" err="1"/>
              <a:t>available</a:t>
            </a:r>
            <a:r>
              <a:rPr lang="da-DK" baseline="0" dirty="0"/>
              <a:t> </a:t>
            </a:r>
            <a:r>
              <a:rPr lang="da-DK" baseline="0" dirty="0" err="1"/>
              <a:t>globally</a:t>
            </a:r>
            <a:endParaRPr lang="da-DK" baseline="0" dirty="0"/>
          </a:p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4614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63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63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63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338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79388" y="1076325"/>
            <a:ext cx="9567862" cy="5383213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Vacon Plc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076881-C196-4588-92B0-4F3922913097}" type="slidenum">
              <a:rPr lang="fi-FI" smtClean="0"/>
              <a:pPr>
                <a:defRPr/>
              </a:pPr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6454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106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9182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63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546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792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63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283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7803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4064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323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75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63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63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283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63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49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63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8" y="1076325"/>
            <a:ext cx="9567862" cy="5383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289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tIns="4320000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1159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8620800" y="381600"/>
            <a:ext cx="3052800" cy="586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10" name="Title 7"/>
          <p:cNvSpPr>
            <a:spLocks noGrp="1"/>
          </p:cNvSpPr>
          <p:nvPr>
            <p:ph type="ctrTitle" hasCustomPrompt="1"/>
          </p:nvPr>
        </p:nvSpPr>
        <p:spPr>
          <a:xfrm>
            <a:off x="560916" y="1341438"/>
            <a:ext cx="11076517" cy="1157378"/>
          </a:xfrm>
        </p:spPr>
        <p:txBody>
          <a:bodyPr anchor="b" anchorCtr="0"/>
          <a:lstStyle/>
          <a:p>
            <a:r>
              <a:rPr lang="en-US" noProof="0" dirty="0"/>
              <a:t>Click to insert Presentation title in</a:t>
            </a:r>
            <a:br>
              <a:rPr lang="en-US" noProof="0" dirty="0"/>
            </a:br>
            <a:r>
              <a:rPr lang="en-US" b="1" noProof="0" dirty="0"/>
              <a:t>Verdana Bold </a:t>
            </a:r>
            <a:r>
              <a:rPr lang="en-US" noProof="0" dirty="0"/>
              <a:t>and Verdana Regular</a:t>
            </a:r>
          </a:p>
        </p:txBody>
      </p:sp>
      <p:sp>
        <p:nvSpPr>
          <p:cNvPr id="12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558799" y="2682582"/>
            <a:ext cx="11078633" cy="38909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 sz="1400"/>
            </a:lvl1pPr>
          </a:lstStyle>
          <a:p>
            <a:r>
              <a:rPr lang="en-GB" dirty="0"/>
              <a:t>Click to </a:t>
            </a:r>
            <a:r>
              <a:rPr lang="en-US" noProof="0" dirty="0"/>
              <a:t>insert</a:t>
            </a:r>
            <a:r>
              <a:rPr lang="en-GB" dirty="0"/>
              <a:t> name </a:t>
            </a:r>
            <a:r>
              <a:rPr lang="en-US" noProof="0" dirty="0"/>
              <a:t>and</a:t>
            </a:r>
            <a:r>
              <a:rPr lang="en-GB" dirty="0"/>
              <a:t> title of presenter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6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1" y="1341438"/>
            <a:ext cx="11078633" cy="46799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435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558800" y="1341439"/>
            <a:ext cx="5424000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6206400" y="1341439"/>
            <a:ext cx="5424000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9384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8800" y="295275"/>
            <a:ext cx="5422901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8801" y="1341439"/>
            <a:ext cx="5422900" cy="467994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212418" y="1"/>
            <a:ext cx="5979581" cy="6392863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957003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212418" y="295275"/>
            <a:ext cx="5425015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205161" y="1341438"/>
            <a:ext cx="5423807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1"/>
            <a:ext cx="5981700" cy="6392863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61457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8800" y="1341438"/>
            <a:ext cx="6881283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663033" y="1341439"/>
            <a:ext cx="3974400" cy="4679950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801052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11" y="-4012"/>
            <a:ext cx="12192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56801" y="1341438"/>
            <a:ext cx="6880633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58800" y="1341439"/>
            <a:ext cx="3974400" cy="4679950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60801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735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918" y="1341438"/>
            <a:ext cx="11068049" cy="51827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age#"/>
          <p:cNvSpPr txBox="1">
            <a:spLocks noChangeArrowheads="1"/>
          </p:cNvSpPr>
          <p:nvPr userDrawn="1"/>
        </p:nvSpPr>
        <p:spPr bwMode="auto">
          <a:xfrm>
            <a:off x="85908" y="6621841"/>
            <a:ext cx="508056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823799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6392863"/>
          </a:xfrm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999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Danfoss\Jobs\5123_Hjaelp til PowerPoint skabeloner\Received\Nyeste grafikker\Ny Grafik til SD\Ny Grafik til SD\PPT_frontpage_4-3_full_red_backdro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09" y="188775"/>
            <a:ext cx="3052064" cy="58521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60916" y="1341438"/>
            <a:ext cx="11076517" cy="115737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insert</a:t>
            </a:r>
            <a:r>
              <a:rPr lang="en-GB" dirty="0"/>
              <a:t> </a:t>
            </a:r>
            <a:r>
              <a:rPr lang="en-US" noProof="0" dirty="0"/>
              <a:t>Presentation</a:t>
            </a:r>
            <a:r>
              <a:rPr lang="en-GB" dirty="0"/>
              <a:t> </a:t>
            </a:r>
            <a:r>
              <a:rPr lang="en-US" noProof="0" dirty="0"/>
              <a:t>title</a:t>
            </a:r>
            <a:r>
              <a:rPr lang="en-GB" dirty="0"/>
              <a:t> </a:t>
            </a:r>
            <a:r>
              <a:rPr lang="en-US" noProof="0" dirty="0"/>
              <a:t>in</a:t>
            </a:r>
            <a:br>
              <a:rPr lang="en-GB" dirty="0"/>
            </a:br>
            <a:r>
              <a:rPr lang="en-US" b="1" noProof="0" dirty="0"/>
              <a:t>Verdana</a:t>
            </a:r>
            <a:r>
              <a:rPr lang="en-GB" b="1" dirty="0"/>
              <a:t> </a:t>
            </a:r>
            <a:r>
              <a:rPr lang="en-US" b="1" noProof="0" dirty="0"/>
              <a:t>Bold</a:t>
            </a:r>
            <a:r>
              <a:rPr lang="en-GB" b="1" dirty="0"/>
              <a:t> </a:t>
            </a:r>
            <a:r>
              <a:rPr lang="en-US" noProof="0" dirty="0"/>
              <a:t>and</a:t>
            </a:r>
            <a:r>
              <a:rPr lang="en-GB" dirty="0"/>
              <a:t> </a:t>
            </a:r>
            <a:r>
              <a:rPr lang="en-US" noProof="0" dirty="0"/>
              <a:t>Verdana</a:t>
            </a:r>
            <a:r>
              <a:rPr lang="en-GB" dirty="0"/>
              <a:t> </a:t>
            </a:r>
            <a:r>
              <a:rPr lang="en-US" noProof="0" dirty="0"/>
              <a:t>Regular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799" y="2682582"/>
            <a:ext cx="11078633" cy="389093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</a:t>
            </a:r>
            <a:r>
              <a:rPr lang="en-GB" dirty="0"/>
              <a:t> </a:t>
            </a:r>
            <a:r>
              <a:rPr lang="en-US" noProof="0" dirty="0"/>
              <a:t>to</a:t>
            </a:r>
            <a:r>
              <a:rPr lang="en-GB" dirty="0"/>
              <a:t> </a:t>
            </a:r>
            <a:r>
              <a:rPr lang="en-US" noProof="0" dirty="0"/>
              <a:t>insert</a:t>
            </a:r>
            <a:r>
              <a:rPr lang="en-GB" dirty="0"/>
              <a:t> </a:t>
            </a:r>
            <a:r>
              <a:rPr lang="en-US" noProof="0" dirty="0"/>
              <a:t>name</a:t>
            </a:r>
            <a:r>
              <a:rPr lang="en-GB" dirty="0"/>
              <a:t> </a:t>
            </a:r>
            <a:r>
              <a:rPr lang="en-US" noProof="0" dirty="0"/>
              <a:t>and</a:t>
            </a:r>
            <a:r>
              <a:rPr lang="en-GB" dirty="0"/>
              <a:t> </a:t>
            </a:r>
            <a:r>
              <a:rPr lang="en-US" noProof="0" dirty="0"/>
              <a:t>title</a:t>
            </a:r>
            <a:r>
              <a:rPr lang="en-GB" dirty="0"/>
              <a:t> </a:t>
            </a:r>
            <a:r>
              <a:rPr lang="en-US" noProof="0" dirty="0"/>
              <a:t>of</a:t>
            </a:r>
            <a:r>
              <a:rPr lang="en-GB" dirty="0"/>
              <a:t> </a:t>
            </a:r>
            <a:r>
              <a:rPr lang="en-US" noProof="0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311187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1" y="1341438"/>
            <a:ext cx="11078633" cy="46609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580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pic>
        <p:nvPicPr>
          <p:cNvPr id="2051" name="Box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692" y="2189487"/>
            <a:ext cx="4130947" cy="135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19" y="3887527"/>
            <a:ext cx="3288000" cy="64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620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0"/>
          </p:nvPr>
        </p:nvSpPr>
        <p:spPr>
          <a:xfrm>
            <a:off x="8851900" y="6616700"/>
            <a:ext cx="2692400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1"/>
          </p:nvPr>
        </p:nvSpPr>
        <p:spPr>
          <a:xfrm>
            <a:off x="11544301" y="6616700"/>
            <a:ext cx="613833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B10E3-93B4-40E6-BA67-FE0AB85318A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6004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005485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 dirty="0" err="1"/>
              <a:t>Type</a:t>
            </a:r>
            <a:r>
              <a:rPr lang="fi-FI" dirty="0"/>
              <a:t> </a:t>
            </a:r>
            <a:r>
              <a:rPr lang="fi-FI" dirty="0" err="1"/>
              <a:t>product</a:t>
            </a:r>
            <a:r>
              <a:rPr lang="fi-FI" dirty="0"/>
              <a:t> </a:t>
            </a:r>
            <a:r>
              <a:rPr lang="fi-FI" dirty="0" err="1"/>
              <a:t>name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851900" y="6616700"/>
            <a:ext cx="2692400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i-FI">
              <a:solidFill>
                <a:srgbClr val="00539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544301" y="6616700"/>
            <a:ext cx="613833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1B3A390-20D0-43F2-A084-2325045B082B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5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609600" y="1484454"/>
            <a:ext cx="10005485" cy="743676"/>
          </a:xfr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tx1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Type product specific slogan here</a:t>
            </a:r>
            <a:endParaRPr lang="fi-FI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456306" y="2458353"/>
            <a:ext cx="4526145" cy="3111975"/>
          </a:xfrm>
          <a:ln w="3175" cmpd="sng">
            <a:solidFill>
              <a:srgbClr val="CECFCD"/>
            </a:solidFill>
          </a:ln>
        </p:spPr>
        <p:txBody>
          <a:bodyPr>
            <a:normAutofit/>
          </a:bodyPr>
          <a:lstStyle>
            <a:lvl1pPr algn="ctr">
              <a:defRPr sz="1050" baseline="0">
                <a:solidFill>
                  <a:srgbClr val="CECFC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25" hasCustomPrompt="1"/>
          </p:nvPr>
        </p:nvSpPr>
        <p:spPr>
          <a:xfrm>
            <a:off x="615169" y="2458353"/>
            <a:ext cx="6286616" cy="3111975"/>
          </a:xfrm>
        </p:spPr>
        <p:txBody>
          <a:bodyPr/>
          <a:lstStyle>
            <a:lvl1pPr marL="0" indent="0">
              <a:buClr>
                <a:schemeClr val="bg1"/>
              </a:buClr>
              <a:buSzPct val="25000"/>
              <a:buFont typeface="Verdana" pitchFamily="34" charset="0"/>
              <a:buChar char="•"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To bullet style press &lt;enter&gt; and then &lt;tab&gt;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1376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005485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 dirty="0" err="1"/>
              <a:t>Type</a:t>
            </a:r>
            <a:r>
              <a:rPr lang="fi-FI" dirty="0"/>
              <a:t> </a:t>
            </a:r>
            <a:r>
              <a:rPr lang="fi-FI" dirty="0" err="1"/>
              <a:t>product</a:t>
            </a:r>
            <a:r>
              <a:rPr lang="fi-FI" dirty="0"/>
              <a:t> </a:t>
            </a:r>
            <a:r>
              <a:rPr lang="fi-FI" dirty="0" err="1"/>
              <a:t>name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851900" y="6616700"/>
            <a:ext cx="2692400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i-FI">
              <a:solidFill>
                <a:srgbClr val="00539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544301" y="6616700"/>
            <a:ext cx="613833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1B3A390-20D0-43F2-A084-2325045B082B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5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609600" y="1484454"/>
            <a:ext cx="10005485" cy="743676"/>
          </a:xfr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tx1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Type product specific slogan here</a:t>
            </a:r>
            <a:endParaRPr lang="fi-FI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456306" y="2458353"/>
            <a:ext cx="4526145" cy="3111975"/>
          </a:xfrm>
          <a:ln w="3175" cmpd="sng">
            <a:solidFill>
              <a:srgbClr val="CECFCD"/>
            </a:solidFill>
          </a:ln>
        </p:spPr>
        <p:txBody>
          <a:bodyPr>
            <a:normAutofit/>
          </a:bodyPr>
          <a:lstStyle>
            <a:lvl1pPr algn="ctr">
              <a:defRPr sz="1050" baseline="0">
                <a:solidFill>
                  <a:srgbClr val="CECFC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25" hasCustomPrompt="1"/>
          </p:nvPr>
        </p:nvSpPr>
        <p:spPr>
          <a:xfrm>
            <a:off x="615169" y="2458353"/>
            <a:ext cx="6286616" cy="3111975"/>
          </a:xfrm>
        </p:spPr>
        <p:txBody>
          <a:bodyPr/>
          <a:lstStyle>
            <a:lvl1pPr marL="0" indent="0">
              <a:buClr>
                <a:schemeClr val="bg1"/>
              </a:buClr>
              <a:buSzPct val="25000"/>
              <a:buFont typeface="Verdana" pitchFamily="34" charset="0"/>
              <a:buChar char="•"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To bullet style press &lt;enter&gt; and then &lt;tab&gt;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1376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kstin paikkamerkki 2"/>
          <p:cNvSpPr>
            <a:spLocks noGrp="1"/>
          </p:cNvSpPr>
          <p:nvPr>
            <p:ph idx="1"/>
          </p:nvPr>
        </p:nvSpPr>
        <p:spPr>
          <a:xfrm>
            <a:off x="609600" y="1532574"/>
            <a:ext cx="10972800" cy="4525963"/>
          </a:xfrm>
          <a:prstGeom prst="rect">
            <a:avLst/>
          </a:prstGeom>
        </p:spPr>
        <p:txBody>
          <a:bodyPr/>
          <a:lstStyle>
            <a:lvl1pPr marL="317500" marR="0" indent="-317500" algn="l" defTabSz="457200" rtl="0" eaLnBrk="1" fontAlgn="base" latinLnBrk="0" hangingPunct="1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200" b="0">
                <a:solidFill>
                  <a:schemeClr val="tx2"/>
                </a:solidFill>
              </a:defRPr>
            </a:lvl1pPr>
            <a:lvl2pPr marL="635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000"/>
            </a:lvl2pPr>
            <a:lvl3pPr marL="952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800"/>
            </a:lvl3pPr>
            <a:lvl4pPr marL="1270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600"/>
            </a:lvl4pPr>
            <a:lvl5pPr marL="1587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0"/>
          </p:nvPr>
        </p:nvSpPr>
        <p:spPr>
          <a:xfrm>
            <a:off x="8851900" y="6616700"/>
            <a:ext cx="2692400" cy="241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398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1"/>
          </p:nvPr>
        </p:nvSpPr>
        <p:spPr>
          <a:xfrm>
            <a:off x="11544301" y="6616700"/>
            <a:ext cx="613833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3081C-0218-4B09-B372-892FF76CCF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9449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9266767" cy="1143000"/>
          </a:xfrm>
        </p:spPr>
        <p:txBody>
          <a:bodyPr/>
          <a:lstStyle>
            <a:lvl1pPr>
              <a:defRPr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Tekstin paikkamerkki 2"/>
          <p:cNvSpPr>
            <a:spLocks noGrp="1"/>
          </p:cNvSpPr>
          <p:nvPr>
            <p:ph idx="1"/>
          </p:nvPr>
        </p:nvSpPr>
        <p:spPr>
          <a:xfrm>
            <a:off x="609601" y="1522770"/>
            <a:ext cx="5374217" cy="4525963"/>
          </a:xfrm>
          <a:prstGeom prst="rect">
            <a:avLst/>
          </a:prstGeom>
        </p:spPr>
        <p:txBody>
          <a:bodyPr/>
          <a:lstStyle>
            <a:lvl1pPr marL="317500" marR="0" indent="-317500" algn="l" defTabSz="457200" rtl="0" eaLnBrk="1" fontAlgn="base" latinLnBrk="0" hangingPunct="1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200" b="0">
                <a:solidFill>
                  <a:schemeClr val="tx2"/>
                </a:solidFill>
              </a:defRPr>
            </a:lvl1pPr>
            <a:lvl2pPr marL="635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000"/>
            </a:lvl2pPr>
            <a:lvl3pPr marL="952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800"/>
            </a:lvl3pPr>
            <a:lvl4pPr marL="1270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600"/>
            </a:lvl4pPr>
            <a:lvl5pPr marL="1587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8"/>
          </p:nvPr>
        </p:nvSpPr>
        <p:spPr>
          <a:xfrm>
            <a:off x="6193366" y="1522770"/>
            <a:ext cx="5374217" cy="4525963"/>
          </a:xfrm>
          <a:prstGeom prst="rect">
            <a:avLst/>
          </a:prstGeom>
        </p:spPr>
        <p:txBody>
          <a:bodyPr/>
          <a:lstStyle>
            <a:lvl1pPr marL="317500" marR="0" indent="-317500" algn="l" defTabSz="457200" rtl="0" eaLnBrk="1" fontAlgn="base" latinLnBrk="0" hangingPunct="1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200" b="0">
                <a:solidFill>
                  <a:schemeClr val="tx2"/>
                </a:solidFill>
              </a:defRPr>
            </a:lvl1pPr>
            <a:lvl2pPr marL="635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000"/>
            </a:lvl2pPr>
            <a:lvl3pPr marL="952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800"/>
            </a:lvl3pPr>
            <a:lvl4pPr marL="1270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600"/>
            </a:lvl4pPr>
            <a:lvl5pPr marL="1587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9"/>
          </p:nvPr>
        </p:nvSpPr>
        <p:spPr>
          <a:xfrm>
            <a:off x="8851900" y="6616700"/>
            <a:ext cx="2692400" cy="241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398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20"/>
          </p:nvPr>
        </p:nvSpPr>
        <p:spPr>
          <a:xfrm>
            <a:off x="11544301" y="6616700"/>
            <a:ext cx="613833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8155B-7093-41A1-9CA8-CBA52248BCD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8205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005485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 dirty="0" err="1"/>
              <a:t>Type</a:t>
            </a:r>
            <a:r>
              <a:rPr lang="fi-FI" dirty="0"/>
              <a:t> </a:t>
            </a:r>
            <a:r>
              <a:rPr lang="fi-FI" dirty="0" err="1"/>
              <a:t>product</a:t>
            </a:r>
            <a:r>
              <a:rPr lang="fi-FI" dirty="0"/>
              <a:t> </a:t>
            </a:r>
            <a:r>
              <a:rPr lang="fi-FI" dirty="0" err="1"/>
              <a:t>name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851900" y="6616700"/>
            <a:ext cx="2692400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i-FI">
              <a:solidFill>
                <a:srgbClr val="00539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544301" y="6616700"/>
            <a:ext cx="613833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1B3A390-20D0-43F2-A084-2325045B082B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5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609600" y="1484454"/>
            <a:ext cx="10005485" cy="743676"/>
          </a:xfr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tx1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Type product specific slogan here</a:t>
            </a:r>
            <a:endParaRPr lang="fi-FI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456306" y="2458353"/>
            <a:ext cx="4526145" cy="3111975"/>
          </a:xfrm>
          <a:ln w="3175" cmpd="sng">
            <a:solidFill>
              <a:srgbClr val="CECFCD"/>
            </a:solidFill>
          </a:ln>
        </p:spPr>
        <p:txBody>
          <a:bodyPr>
            <a:normAutofit/>
          </a:bodyPr>
          <a:lstStyle>
            <a:lvl1pPr algn="ctr">
              <a:defRPr sz="1050" baseline="0">
                <a:solidFill>
                  <a:srgbClr val="CECFC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25" hasCustomPrompt="1"/>
          </p:nvPr>
        </p:nvSpPr>
        <p:spPr>
          <a:xfrm>
            <a:off x="615169" y="2458353"/>
            <a:ext cx="6286616" cy="3111975"/>
          </a:xfrm>
        </p:spPr>
        <p:txBody>
          <a:bodyPr/>
          <a:lstStyle>
            <a:lvl1pPr marL="0" indent="0">
              <a:buClr>
                <a:schemeClr val="bg1"/>
              </a:buClr>
              <a:buSzPct val="25000"/>
              <a:buFont typeface="Verdana" pitchFamily="34" charset="0"/>
              <a:buChar char="•"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To bullet style press &lt;enter&gt; and then &lt;tab&gt;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2243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with SUB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25"/>
          </p:nvPr>
        </p:nvSpPr>
        <p:spPr>
          <a:xfrm>
            <a:off x="609601" y="1522538"/>
            <a:ext cx="10934983" cy="4478338"/>
          </a:xfrm>
        </p:spPr>
        <p:txBody>
          <a:bodyPr/>
          <a:lstStyle>
            <a:lvl1pPr marL="0" indent="0">
              <a:buClr>
                <a:schemeClr val="bg1"/>
              </a:buClr>
              <a:buSzPct val="25000"/>
              <a:buFont typeface="Arial" pitchFamily="34" charset="0"/>
              <a:buChar char="•"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26"/>
          </p:nvPr>
        </p:nvSpPr>
        <p:spPr>
          <a:xfrm>
            <a:off x="11544301" y="6616700"/>
            <a:ext cx="613833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BAA71-5898-6A46-B630-9AF5CF1FA5D8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9579203" y="6659165"/>
            <a:ext cx="160496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DKDD.EP.411.A1.02</a:t>
            </a:r>
            <a:endParaRPr lang="en-US" sz="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32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pag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20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43440" y="1840380"/>
            <a:ext cx="10838961" cy="1470025"/>
          </a:xfrm>
        </p:spPr>
        <p:txBody>
          <a:bodyPr anchor="b"/>
          <a:lstStyle>
            <a:lvl1pPr algn="l">
              <a:lnSpc>
                <a:spcPts val="4000"/>
              </a:lnSpc>
              <a:spcBef>
                <a:spcPts val="0"/>
              </a:spcBef>
              <a:defRPr sz="4000" b="1" i="0" spc="-100" baseline="0">
                <a:solidFill>
                  <a:schemeClr val="accent5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43440" y="3310405"/>
            <a:ext cx="9919189" cy="1093847"/>
          </a:xfr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500" b="1" baseline="0">
                <a:solidFill>
                  <a:schemeClr val="tx1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/>
          </p:nvPr>
        </p:nvSpPr>
        <p:spPr>
          <a:xfrm>
            <a:off x="742951" y="4404251"/>
            <a:ext cx="9497483" cy="1162050"/>
          </a:xfrm>
        </p:spPr>
        <p:txBody>
          <a:bodyPr>
            <a:noAutofit/>
          </a:bodyPr>
          <a:lstStyle>
            <a:lvl1pPr marL="0" indent="0">
              <a:spcBef>
                <a:spcPts val="1000"/>
              </a:spcBef>
              <a:buFontTx/>
              <a:buNone/>
              <a:defRPr sz="1500" baseline="0">
                <a:solidFill>
                  <a:schemeClr val="tx1"/>
                </a:solidFill>
              </a:defRPr>
            </a:lvl1pPr>
            <a:lvl2pPr marL="0" indent="0">
              <a:spcBef>
                <a:spcPts val="1000"/>
              </a:spcBef>
              <a:buFontTx/>
              <a:buNone/>
              <a:defRPr sz="1500">
                <a:solidFill>
                  <a:schemeClr val="tx2"/>
                </a:solidFill>
              </a:defRPr>
            </a:lvl2pPr>
            <a:lvl3pPr marL="0" indent="0">
              <a:spcBef>
                <a:spcPts val="1000"/>
              </a:spcBef>
              <a:buFontTx/>
              <a:buNone/>
              <a:defRPr sz="1500">
                <a:solidFill>
                  <a:schemeClr val="tx2"/>
                </a:solidFill>
              </a:defRPr>
            </a:lvl3pPr>
            <a:lvl4pPr marL="0" indent="0">
              <a:spcBef>
                <a:spcPts val="1000"/>
              </a:spcBef>
              <a:buFontTx/>
              <a:buNone/>
              <a:defRPr sz="1500">
                <a:solidFill>
                  <a:schemeClr val="tx2"/>
                </a:solidFill>
              </a:defRPr>
            </a:lvl4pPr>
            <a:lvl5pPr marL="0" indent="0">
              <a:spcBef>
                <a:spcPts val="1000"/>
              </a:spcBef>
              <a:buFontTx/>
              <a:buNone/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5398"/>
                </a:solidFill>
              </a:defRPr>
            </a:lvl1pPr>
          </a:lstStyle>
          <a:p>
            <a:pPr>
              <a:defRPr/>
            </a:pPr>
            <a:fld id="{9F7E761E-0A6E-124E-8CCC-E9CFF00C5B7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739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tIns="72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7200"/>
            <a:ext cx="12192000" cy="3092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0916" y="1341438"/>
            <a:ext cx="11076517" cy="115737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</a:t>
            </a:r>
            <a:r>
              <a:rPr lang="en-US" b="1" noProof="0" dirty="0"/>
              <a:t>Bold</a:t>
            </a:r>
            <a:r>
              <a:rPr lang="en-GB" b="1" dirty="0"/>
              <a:t>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799" y="2682582"/>
            <a:ext cx="11078633" cy="389093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</a:t>
            </a:r>
            <a:r>
              <a:rPr lang="en-GB" dirty="0"/>
              <a:t> to insert name and title of presenter</a:t>
            </a:r>
          </a:p>
        </p:txBody>
      </p:sp>
      <p:sp>
        <p:nvSpPr>
          <p:cNvPr id="13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8620800" y="381600"/>
            <a:ext cx="3052800" cy="586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5671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A5D3-A647-B645-8A55-EAE570A74627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38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43440" y="1840380"/>
            <a:ext cx="10363200" cy="1470025"/>
          </a:xfrm>
        </p:spPr>
        <p:txBody>
          <a:bodyPr anchor="b"/>
          <a:lstStyle>
            <a:lvl1pPr algn="l">
              <a:lnSpc>
                <a:spcPts val="3000"/>
              </a:lnSpc>
              <a:spcBef>
                <a:spcPts val="0"/>
              </a:spcBef>
              <a:defRPr sz="3000" b="1" i="0" spc="-100" baseline="0">
                <a:solidFill>
                  <a:schemeClr val="accent5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43440" y="3341226"/>
            <a:ext cx="9919189" cy="1093847"/>
          </a:xfr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baseline="0">
                <a:solidFill>
                  <a:schemeClr val="tx1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5398"/>
                </a:solidFill>
              </a:defRPr>
            </a:lvl1pPr>
          </a:lstStyle>
          <a:p>
            <a:pPr>
              <a:defRPr/>
            </a:pPr>
            <a:fld id="{61E1D64F-6F31-824D-BA93-863B2DB20EE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51284" y="6488114"/>
            <a:ext cx="3860800" cy="365125"/>
          </a:xfrm>
        </p:spPr>
        <p:txBody>
          <a:bodyPr/>
          <a:lstStyle>
            <a:lvl1pPr>
              <a:defRPr sz="800">
                <a:latin typeface="Verdana"/>
                <a:cs typeface="Verdana"/>
              </a:defRPr>
            </a:lvl1pPr>
          </a:lstStyle>
          <a:p>
            <a:pPr>
              <a:defRPr/>
            </a:pPr>
            <a:endParaRPr lang="en-US" dirty="0">
              <a:solidFill>
                <a:srgbClr val="00539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63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8" descr="vacon aalto_val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6" b="42487"/>
          <a:stretch>
            <a:fillRect/>
          </a:stretch>
        </p:blipFill>
        <p:spPr bwMode="auto">
          <a:xfrm>
            <a:off x="0" y="5040314"/>
            <a:ext cx="121920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1" y="207964"/>
            <a:ext cx="19431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43440" y="1840380"/>
            <a:ext cx="10363200" cy="1470025"/>
          </a:xfrm>
        </p:spPr>
        <p:txBody>
          <a:bodyPr anchor="b"/>
          <a:lstStyle>
            <a:lvl1pPr algn="l">
              <a:lnSpc>
                <a:spcPts val="3000"/>
              </a:lnSpc>
              <a:spcBef>
                <a:spcPts val="0"/>
              </a:spcBef>
              <a:defRPr sz="3000" b="1" i="0" spc="-10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43440" y="3341226"/>
            <a:ext cx="9919189" cy="1093847"/>
          </a:xfr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baseline="0">
                <a:solidFill>
                  <a:schemeClr val="accent3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5F99868-7BC2-B54E-9253-4F9DA3E2E108}" type="slidenum">
              <a:rPr lang="fi-FI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32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 RENEWABLE">
    <p:bg>
      <p:bgPr>
        <a:solidFill>
          <a:srgbClr val="0075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8" descr="vacon aalto_val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6" b="42487"/>
          <a:stretch>
            <a:fillRect/>
          </a:stretch>
        </p:blipFill>
        <p:spPr bwMode="auto">
          <a:xfrm>
            <a:off x="0" y="5040314"/>
            <a:ext cx="121920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1" y="207964"/>
            <a:ext cx="19431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43440" y="1840380"/>
            <a:ext cx="10363200" cy="1470025"/>
          </a:xfrm>
        </p:spPr>
        <p:txBody>
          <a:bodyPr anchor="b"/>
          <a:lstStyle>
            <a:lvl1pPr algn="l">
              <a:lnSpc>
                <a:spcPts val="3000"/>
              </a:lnSpc>
              <a:spcBef>
                <a:spcPts val="0"/>
              </a:spcBef>
              <a:defRPr sz="3000" b="1" i="0" spc="-10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43440" y="3341226"/>
            <a:ext cx="9919189" cy="1093847"/>
          </a:xfr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baseline="0">
                <a:solidFill>
                  <a:schemeClr val="accent6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9E05E0-1DA4-BA41-8017-DE85174C7947}" type="slidenum">
              <a:rPr lang="fi-FI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74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,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Vacon_Building_automation_1_final_JPEG_SRGB-mq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uva 8" descr="vacon aalto_val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6" b="42487"/>
          <a:stretch>
            <a:fillRect/>
          </a:stretch>
        </p:blipFill>
        <p:spPr bwMode="auto">
          <a:xfrm>
            <a:off x="0" y="5040314"/>
            <a:ext cx="121920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368" y="207963"/>
            <a:ext cx="193463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tsikko 1"/>
          <p:cNvSpPr>
            <a:spLocks noGrp="1"/>
          </p:cNvSpPr>
          <p:nvPr>
            <p:ph type="ctrTitle"/>
          </p:nvPr>
        </p:nvSpPr>
        <p:spPr>
          <a:xfrm>
            <a:off x="743440" y="1840380"/>
            <a:ext cx="10363200" cy="1470025"/>
          </a:xfrm>
        </p:spPr>
        <p:txBody>
          <a:bodyPr anchor="b"/>
          <a:lstStyle>
            <a:lvl1pPr algn="l">
              <a:lnSpc>
                <a:spcPts val="3000"/>
              </a:lnSpc>
              <a:spcBef>
                <a:spcPts val="0"/>
              </a:spcBef>
              <a:defRPr sz="3000" b="1" i="0" spc="-10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Alaotsikko 2"/>
          <p:cNvSpPr>
            <a:spLocks noGrp="1"/>
          </p:cNvSpPr>
          <p:nvPr>
            <p:ph type="subTitle" idx="1"/>
          </p:nvPr>
        </p:nvSpPr>
        <p:spPr>
          <a:xfrm>
            <a:off x="743440" y="3341226"/>
            <a:ext cx="9919189" cy="1093847"/>
          </a:xfr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baseline="0">
                <a:solidFill>
                  <a:schemeClr val="accent3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68716C-8326-1C49-9632-CB5C655E3C86}" type="slidenum">
              <a:rPr lang="fi-FI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587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,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Vacon_Building_automation_2_final_JPEG_SRGB-mq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2" b="74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uva 8" descr="vacon aalto_val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6" b="42487"/>
          <a:stretch>
            <a:fillRect/>
          </a:stretch>
        </p:blipFill>
        <p:spPr bwMode="auto">
          <a:xfrm>
            <a:off x="0" y="5040314"/>
            <a:ext cx="121920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368" y="207963"/>
            <a:ext cx="193463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tsikko 1"/>
          <p:cNvSpPr>
            <a:spLocks noGrp="1"/>
          </p:cNvSpPr>
          <p:nvPr>
            <p:ph type="ctrTitle"/>
          </p:nvPr>
        </p:nvSpPr>
        <p:spPr>
          <a:xfrm>
            <a:off x="743440" y="1840380"/>
            <a:ext cx="10363200" cy="1470025"/>
          </a:xfrm>
        </p:spPr>
        <p:txBody>
          <a:bodyPr anchor="b"/>
          <a:lstStyle>
            <a:lvl1pPr algn="l">
              <a:lnSpc>
                <a:spcPts val="3000"/>
              </a:lnSpc>
              <a:spcBef>
                <a:spcPts val="0"/>
              </a:spcBef>
              <a:defRPr sz="3000" b="1" i="0" spc="-10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4" name="Alaotsikko 2"/>
          <p:cNvSpPr>
            <a:spLocks noGrp="1"/>
          </p:cNvSpPr>
          <p:nvPr>
            <p:ph type="subTitle" idx="1"/>
          </p:nvPr>
        </p:nvSpPr>
        <p:spPr>
          <a:xfrm>
            <a:off x="743440" y="3341226"/>
            <a:ext cx="9919189" cy="1093847"/>
          </a:xfr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baseline="0">
                <a:solidFill>
                  <a:schemeClr val="accent3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2344C0D-C87C-2F4A-9BF7-A377AE36923D}" type="slidenum">
              <a:rPr lang="fi-FI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5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09249-3F4D-484B-9A15-F661A124A25F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52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ainen kolmio 8"/>
          <p:cNvSpPr/>
          <p:nvPr/>
        </p:nvSpPr>
        <p:spPr>
          <a:xfrm rot="5400000">
            <a:off x="837142" y="5125508"/>
            <a:ext cx="215900" cy="289984"/>
          </a:xfrm>
          <a:prstGeom prst="rtTriangle">
            <a:avLst/>
          </a:prstGeom>
          <a:solidFill>
            <a:srgbClr val="00539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FFFFFF"/>
              </a:solidFill>
              <a:latin typeface="Verdana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3"/>
          </p:nvPr>
        </p:nvSpPr>
        <p:spPr>
          <a:xfrm>
            <a:off x="609600" y="4613009"/>
            <a:ext cx="9638395" cy="574944"/>
          </a:xfrm>
          <a:solidFill>
            <a:schemeClr val="tx1"/>
          </a:solidFill>
        </p:spPr>
        <p:txBody>
          <a:bodyPr wrap="square" lIns="177800" tIns="101600" rIns="152400" bIns="152400" anchor="b" anchorCtr="0">
            <a:spAutoFit/>
          </a:bodyPr>
          <a:lstStyle>
            <a:lvl1pPr marL="360000" indent="-360000">
              <a:spcBef>
                <a:spcPts val="1000"/>
              </a:spcBef>
              <a:buClr>
                <a:schemeClr val="bg1"/>
              </a:buClr>
              <a:buFont typeface="+mj-lt"/>
              <a:buAutoNum type="arabicPeriod"/>
              <a:defRPr sz="2000" b="1" i="0" baseline="0">
                <a:solidFill>
                  <a:schemeClr val="bg1"/>
                </a:solidFill>
              </a:defRPr>
            </a:lvl1pPr>
            <a:lvl2pPr marL="0" indent="0">
              <a:spcBef>
                <a:spcPts val="1000"/>
              </a:spcBef>
              <a:buFontTx/>
              <a:buNone/>
              <a:defRPr sz="2500" b="1" i="0">
                <a:solidFill>
                  <a:schemeClr val="bg1"/>
                </a:solidFill>
              </a:defRPr>
            </a:lvl2pPr>
            <a:lvl3pPr marL="0" indent="0">
              <a:spcBef>
                <a:spcPts val="1000"/>
              </a:spcBef>
              <a:buFontTx/>
              <a:buNone/>
              <a:defRPr sz="2500" b="1" i="0">
                <a:solidFill>
                  <a:schemeClr val="bg1"/>
                </a:solidFill>
              </a:defRPr>
            </a:lvl3pPr>
            <a:lvl4pPr marL="0" indent="0">
              <a:spcBef>
                <a:spcPts val="1000"/>
              </a:spcBef>
              <a:buFontTx/>
              <a:buNone/>
              <a:defRPr sz="2500" b="1" i="0">
                <a:solidFill>
                  <a:schemeClr val="bg1"/>
                </a:solidFill>
              </a:defRPr>
            </a:lvl4pPr>
            <a:lvl5pPr marL="0" indent="0">
              <a:spcBef>
                <a:spcPts val="1000"/>
              </a:spcBef>
              <a:buFontTx/>
              <a:buNone/>
              <a:defRPr sz="2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F446E-1B68-174D-9CB8-CF63DB693969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25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with SUB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25"/>
          </p:nvPr>
        </p:nvSpPr>
        <p:spPr>
          <a:xfrm>
            <a:off x="609601" y="1522538"/>
            <a:ext cx="10934983" cy="4478338"/>
          </a:xfrm>
        </p:spPr>
        <p:txBody>
          <a:bodyPr/>
          <a:lstStyle>
            <a:lvl1pPr marL="0" indent="0">
              <a:buClr>
                <a:schemeClr val="bg1"/>
              </a:buClr>
              <a:buSzPct val="25000"/>
              <a:buFont typeface="Arial" pitchFamily="34" charset="0"/>
              <a:buChar char="•"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BAA71-5898-6A46-B630-9AF5CF1FA5D8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9579203" y="6659165"/>
            <a:ext cx="160496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DKDD.EP.411.A1.02</a:t>
            </a:r>
            <a:endParaRPr lang="en-US" sz="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134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kstin paikkamerkki 2"/>
          <p:cNvSpPr>
            <a:spLocks noGrp="1"/>
          </p:cNvSpPr>
          <p:nvPr>
            <p:ph idx="1"/>
          </p:nvPr>
        </p:nvSpPr>
        <p:spPr>
          <a:xfrm>
            <a:off x="609600" y="1532574"/>
            <a:ext cx="10972800" cy="4525963"/>
          </a:xfrm>
          <a:prstGeom prst="rect">
            <a:avLst/>
          </a:prstGeom>
        </p:spPr>
        <p:txBody>
          <a:bodyPr/>
          <a:lstStyle>
            <a:lvl1pPr marL="317500" marR="0" indent="-317500" algn="l" defTabSz="457200" rtl="0" eaLnBrk="1" fontAlgn="base" latinLnBrk="0" hangingPunct="1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200" b="0">
                <a:solidFill>
                  <a:schemeClr val="tx2"/>
                </a:solidFill>
              </a:defRPr>
            </a:lvl1pPr>
            <a:lvl2pPr marL="635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000"/>
            </a:lvl2pPr>
            <a:lvl3pPr marL="952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800"/>
            </a:lvl3pPr>
            <a:lvl4pPr marL="1270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600"/>
            </a:lvl4pPr>
            <a:lvl5pPr marL="1587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81AE6-DC67-9347-A7AD-11AC04020F7D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64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558801" y="1341439"/>
            <a:ext cx="5422900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6212418" y="1341439"/>
            <a:ext cx="5425015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720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SUB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4"/>
          </p:nvPr>
        </p:nvSpPr>
        <p:spPr>
          <a:xfrm>
            <a:off x="6193366" y="1522413"/>
            <a:ext cx="5389033" cy="4478338"/>
          </a:xfrm>
        </p:spPr>
        <p:txBody>
          <a:bodyPr/>
          <a:lstStyle>
            <a:lvl1pPr marL="0" indent="0">
              <a:buClr>
                <a:schemeClr val="bg1"/>
              </a:buClr>
              <a:buSzPct val="25000"/>
              <a:buFont typeface="Verdana" pitchFamily="34" charset="0"/>
              <a:buChar char="•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25"/>
          </p:nvPr>
        </p:nvSpPr>
        <p:spPr>
          <a:xfrm>
            <a:off x="609601" y="1522538"/>
            <a:ext cx="5389033" cy="4478338"/>
          </a:xfrm>
        </p:spPr>
        <p:txBody>
          <a:bodyPr/>
          <a:lstStyle>
            <a:lvl1pPr marL="0" indent="0">
              <a:buClr>
                <a:schemeClr val="bg1"/>
              </a:buClr>
              <a:buSzPct val="25000"/>
              <a:buFont typeface="Verdana" pitchFamily="34" charset="0"/>
              <a:buChar char="•"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F7305-AD4D-D945-BCD2-7A111D4894F9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03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9266767" cy="1143000"/>
          </a:xfrm>
        </p:spPr>
        <p:txBody>
          <a:bodyPr/>
          <a:lstStyle>
            <a:lvl1pPr>
              <a:defRPr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Tekstin paikkamerkki 2"/>
          <p:cNvSpPr>
            <a:spLocks noGrp="1"/>
          </p:cNvSpPr>
          <p:nvPr>
            <p:ph idx="1"/>
          </p:nvPr>
        </p:nvSpPr>
        <p:spPr>
          <a:xfrm>
            <a:off x="609601" y="1522770"/>
            <a:ext cx="5374217" cy="4525963"/>
          </a:xfrm>
          <a:prstGeom prst="rect">
            <a:avLst/>
          </a:prstGeom>
        </p:spPr>
        <p:txBody>
          <a:bodyPr/>
          <a:lstStyle>
            <a:lvl1pPr marL="317500" marR="0" indent="-317500" algn="l" defTabSz="457200" rtl="0" eaLnBrk="1" fontAlgn="base" latinLnBrk="0" hangingPunct="1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200" b="0">
                <a:solidFill>
                  <a:schemeClr val="tx2"/>
                </a:solidFill>
              </a:defRPr>
            </a:lvl1pPr>
            <a:lvl2pPr marL="635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000"/>
            </a:lvl2pPr>
            <a:lvl3pPr marL="952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800"/>
            </a:lvl3pPr>
            <a:lvl4pPr marL="1270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600"/>
            </a:lvl4pPr>
            <a:lvl5pPr marL="1587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8"/>
          </p:nvPr>
        </p:nvSpPr>
        <p:spPr>
          <a:xfrm>
            <a:off x="6193366" y="1522770"/>
            <a:ext cx="5374217" cy="4525963"/>
          </a:xfrm>
          <a:prstGeom prst="rect">
            <a:avLst/>
          </a:prstGeom>
        </p:spPr>
        <p:txBody>
          <a:bodyPr/>
          <a:lstStyle>
            <a:lvl1pPr marL="317500" marR="0" indent="-317500" algn="l" defTabSz="457200" rtl="0" eaLnBrk="1" fontAlgn="base" latinLnBrk="0" hangingPunct="1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200" b="0">
                <a:solidFill>
                  <a:schemeClr val="tx2"/>
                </a:solidFill>
              </a:defRPr>
            </a:lvl1pPr>
            <a:lvl2pPr marL="635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000"/>
            </a:lvl2pPr>
            <a:lvl3pPr marL="952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800"/>
            </a:lvl3pPr>
            <a:lvl4pPr marL="1270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600"/>
            </a:lvl4pPr>
            <a:lvl5pPr marL="1587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8C9F3-62CA-1043-BB2B-BCFC0FEE7ECF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018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6BE13-3F6C-6445-A589-9568FECF00A4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7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A2EA5-E550-F443-9826-F44ABC3BA654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952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vacon_logo_blu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767" y="2676525"/>
            <a:ext cx="8972551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9831918" y="187326"/>
            <a:ext cx="2002367" cy="428625"/>
            <a:chOff x="7373777" y="187048"/>
            <a:chExt cx="1501336" cy="428241"/>
          </a:xfrm>
        </p:grpSpPr>
        <p:sp>
          <p:nvSpPr>
            <p:cNvPr id="4" name="Rectangle 3"/>
            <p:cNvSpPr/>
            <p:nvPr userDrawn="1"/>
          </p:nvSpPr>
          <p:spPr>
            <a:xfrm>
              <a:off x="7373777" y="187048"/>
              <a:ext cx="1501336" cy="4282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latin typeface="Verdana"/>
                <a:ea typeface="ヒラギノ角ゴ Pro W3" charset="0"/>
                <a:cs typeface="ヒラギノ角ゴ Pro W3" charset="0"/>
              </a:endParaRPr>
            </a:p>
          </p:txBody>
        </p:sp>
        <p:pic>
          <p:nvPicPr>
            <p:cNvPr id="5" name="Picture 14" descr="vacon_logo_blue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2845" y="238281"/>
              <a:ext cx="1393044" cy="330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0893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con 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07534" y="2663826"/>
            <a:ext cx="673100" cy="506413"/>
          </a:xfrm>
          <a:prstGeom prst="rect">
            <a:avLst/>
          </a:prstGeom>
          <a:solidFill>
            <a:srgbClr val="0059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Verdana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007534" y="3402013"/>
            <a:ext cx="673100" cy="504825"/>
          </a:xfrm>
          <a:prstGeom prst="rect">
            <a:avLst/>
          </a:prstGeom>
          <a:solidFill>
            <a:srgbClr val="007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Verdana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536018" y="2663826"/>
            <a:ext cx="673100" cy="506413"/>
          </a:xfrm>
          <a:prstGeom prst="rect">
            <a:avLst/>
          </a:prstGeom>
          <a:solidFill>
            <a:srgbClr val="C0D8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Verdana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007534" y="4129088"/>
            <a:ext cx="673100" cy="506412"/>
          </a:xfrm>
          <a:prstGeom prst="rect">
            <a:avLst/>
          </a:prstGeom>
          <a:solidFill>
            <a:srgbClr val="DA51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Verdana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36018" y="4129088"/>
            <a:ext cx="673100" cy="506412"/>
          </a:xfrm>
          <a:prstGeom prst="rect">
            <a:avLst/>
          </a:prstGeom>
          <a:solidFill>
            <a:srgbClr val="E78E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Verdana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536018" y="3402013"/>
            <a:ext cx="673100" cy="504825"/>
          </a:xfrm>
          <a:prstGeom prst="rect">
            <a:avLst/>
          </a:prstGeom>
          <a:solidFill>
            <a:srgbClr val="A2D1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Verdana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276168" y="3392488"/>
            <a:ext cx="675217" cy="506412"/>
          </a:xfrm>
          <a:prstGeom prst="rect">
            <a:avLst/>
          </a:prstGeom>
          <a:solidFill>
            <a:srgbClr val="4747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Verdana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76168" y="4857751"/>
            <a:ext cx="675217" cy="506413"/>
          </a:xfrm>
          <a:prstGeom prst="rect">
            <a:avLst/>
          </a:prstGeom>
          <a:solidFill>
            <a:srgbClr val="FFFFFF"/>
          </a:solidFill>
          <a:ln>
            <a:solidFill>
              <a:srgbClr val="46464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Verdana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276168" y="4129088"/>
            <a:ext cx="675217" cy="506412"/>
          </a:xfrm>
          <a:prstGeom prst="rect">
            <a:avLst/>
          </a:prstGeom>
          <a:solidFill>
            <a:srgbClr val="CECF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Verdana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276168" y="2663826"/>
            <a:ext cx="675217" cy="506413"/>
          </a:xfrm>
          <a:prstGeom prst="rect">
            <a:avLst/>
          </a:prstGeom>
          <a:solidFill>
            <a:srgbClr val="1413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Verdana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2" name="TextBox 21"/>
          <p:cNvSpPr txBox="1">
            <a:spLocks noChangeArrowheads="1"/>
          </p:cNvSpPr>
          <p:nvPr userDrawn="1"/>
        </p:nvSpPr>
        <p:spPr bwMode="auto">
          <a:xfrm>
            <a:off x="1752600" y="2636839"/>
            <a:ext cx="202565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HEX #0075bf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RGB 0, 117, 191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CMYK 100, 45, 0, 0</a:t>
            </a:r>
          </a:p>
        </p:txBody>
      </p:sp>
      <p:sp>
        <p:nvSpPr>
          <p:cNvPr id="13" name="TextBox 22"/>
          <p:cNvSpPr txBox="1">
            <a:spLocks noChangeArrowheads="1"/>
          </p:cNvSpPr>
          <p:nvPr userDrawn="1"/>
        </p:nvSpPr>
        <p:spPr bwMode="auto">
          <a:xfrm>
            <a:off x="1752600" y="3371850"/>
            <a:ext cx="214418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HEX #009a4a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RGB 0, 154, 74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CMYK 100, 0, 100, 10</a:t>
            </a:r>
          </a:p>
        </p:txBody>
      </p:sp>
      <p:sp>
        <p:nvSpPr>
          <p:cNvPr id="14" name="TextBox 23"/>
          <p:cNvSpPr txBox="1">
            <a:spLocks noChangeArrowheads="1"/>
          </p:cNvSpPr>
          <p:nvPr userDrawn="1"/>
        </p:nvSpPr>
        <p:spPr bwMode="auto">
          <a:xfrm>
            <a:off x="1752600" y="4098925"/>
            <a:ext cx="2144184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HEX #eb702d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RGB 232, 112, 45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CMYK 0, 70, 100, 0</a:t>
            </a:r>
          </a:p>
        </p:txBody>
      </p:sp>
      <p:sp>
        <p:nvSpPr>
          <p:cNvPr id="15" name="TextBox 24"/>
          <p:cNvSpPr txBox="1">
            <a:spLocks noChangeArrowheads="1"/>
          </p:cNvSpPr>
          <p:nvPr userDrawn="1"/>
        </p:nvSpPr>
        <p:spPr bwMode="auto">
          <a:xfrm>
            <a:off x="5293784" y="4098925"/>
            <a:ext cx="20235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HEX #f3a729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RGB 243, 167, 41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CMYK 0, 40, 100, 0</a:t>
            </a:r>
          </a:p>
        </p:txBody>
      </p:sp>
      <p:sp>
        <p:nvSpPr>
          <p:cNvPr id="16" name="TextBox 25"/>
          <p:cNvSpPr txBox="1">
            <a:spLocks noChangeArrowheads="1"/>
          </p:cNvSpPr>
          <p:nvPr userDrawn="1"/>
        </p:nvSpPr>
        <p:spPr bwMode="auto">
          <a:xfrm>
            <a:off x="5293784" y="3371850"/>
            <a:ext cx="20235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HEX #b7dec0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RGB 183, 222, 192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CMYK 30, 0, 30, 0</a:t>
            </a:r>
          </a:p>
        </p:txBody>
      </p:sp>
      <p:sp>
        <p:nvSpPr>
          <p:cNvPr id="17" name="TextBox 26"/>
          <p:cNvSpPr txBox="1">
            <a:spLocks noChangeArrowheads="1"/>
          </p:cNvSpPr>
          <p:nvPr userDrawn="1"/>
        </p:nvSpPr>
        <p:spPr bwMode="auto">
          <a:xfrm>
            <a:off x="5293784" y="2636839"/>
            <a:ext cx="202353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HEX #cfe0f4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RGB 207, 224, 244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CMYK 18, 5, 0, 0</a:t>
            </a:r>
          </a:p>
        </p:txBody>
      </p:sp>
      <p:sp>
        <p:nvSpPr>
          <p:cNvPr id="18" name="TextBox 27"/>
          <p:cNvSpPr txBox="1">
            <a:spLocks noChangeArrowheads="1"/>
          </p:cNvSpPr>
          <p:nvPr userDrawn="1"/>
        </p:nvSpPr>
        <p:spPr bwMode="auto">
          <a:xfrm>
            <a:off x="9033933" y="2636839"/>
            <a:ext cx="202565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HEX #231f20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RGB 35, 31, 32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CMYK 0, 0, 0, 100</a:t>
            </a:r>
          </a:p>
        </p:txBody>
      </p:sp>
      <p:sp>
        <p:nvSpPr>
          <p:cNvPr id="19" name="TextBox 28"/>
          <p:cNvSpPr txBox="1">
            <a:spLocks noChangeArrowheads="1"/>
          </p:cNvSpPr>
          <p:nvPr userDrawn="1"/>
        </p:nvSpPr>
        <p:spPr bwMode="auto">
          <a:xfrm>
            <a:off x="9033933" y="3362325"/>
            <a:ext cx="2025651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HEX #636466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RGB 99, 100, 102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CMYK 0, 0, 0, 75</a:t>
            </a:r>
          </a:p>
        </p:txBody>
      </p:sp>
      <p:sp>
        <p:nvSpPr>
          <p:cNvPr id="20" name="TextBox 29"/>
          <p:cNvSpPr txBox="1">
            <a:spLocks noChangeArrowheads="1"/>
          </p:cNvSpPr>
          <p:nvPr userDrawn="1"/>
        </p:nvSpPr>
        <p:spPr bwMode="auto">
          <a:xfrm>
            <a:off x="9033933" y="4098925"/>
            <a:ext cx="2025651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HEX #dcddde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RGB 220, 221, 222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CMYK 0, 0, 0, 15</a:t>
            </a:r>
          </a:p>
        </p:txBody>
      </p:sp>
      <p:sp>
        <p:nvSpPr>
          <p:cNvPr id="21" name="TextBox 30"/>
          <p:cNvSpPr txBox="1">
            <a:spLocks noChangeArrowheads="1"/>
          </p:cNvSpPr>
          <p:nvPr userDrawn="1"/>
        </p:nvSpPr>
        <p:spPr bwMode="auto">
          <a:xfrm>
            <a:off x="9033933" y="4827589"/>
            <a:ext cx="2025651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HEX #ffffff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RGB 255, 255, 255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464645"/>
                </a:solidFill>
                <a:latin typeface="Verdana" charset="0"/>
                <a:cs typeface="Verdana" charset="0"/>
              </a:rPr>
              <a:t>CMYK 0, 0, 0, 0</a:t>
            </a:r>
          </a:p>
        </p:txBody>
      </p:sp>
      <p:sp>
        <p:nvSpPr>
          <p:cNvPr id="22" name="TextBox 31"/>
          <p:cNvSpPr txBox="1">
            <a:spLocks noChangeArrowheads="1"/>
          </p:cNvSpPr>
          <p:nvPr userDrawn="1"/>
        </p:nvSpPr>
        <p:spPr bwMode="auto">
          <a:xfrm>
            <a:off x="0" y="1670050"/>
            <a:ext cx="1215813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>
                <a:solidFill>
                  <a:srgbClr val="00599A"/>
                </a:solidFill>
                <a:latin typeface="Verdana" charset="0"/>
                <a:cs typeface="Verdana" charset="0"/>
              </a:rPr>
              <a:t>Only use the following colors on your presentations!</a:t>
            </a:r>
          </a:p>
        </p:txBody>
      </p:sp>
      <p:sp>
        <p:nvSpPr>
          <p:cNvPr id="23" name="TextBox 32"/>
          <p:cNvSpPr txBox="1">
            <a:spLocks noChangeArrowheads="1"/>
          </p:cNvSpPr>
          <p:nvPr userDrawn="1"/>
        </p:nvSpPr>
        <p:spPr bwMode="auto">
          <a:xfrm>
            <a:off x="520701" y="558800"/>
            <a:ext cx="43556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srgbClr val="007F37"/>
                </a:solidFill>
                <a:latin typeface="Verdana" charset="0"/>
                <a:cs typeface="Verdana" charset="0"/>
              </a:rPr>
              <a:t>Vacon color palette</a:t>
            </a: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02F2D-CE03-B246-A73F-EDA167AB5F84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707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ainen kolmio 8"/>
          <p:cNvSpPr/>
          <p:nvPr userDrawn="1"/>
        </p:nvSpPr>
        <p:spPr>
          <a:xfrm rot="5400000">
            <a:off x="837142" y="5125508"/>
            <a:ext cx="215900" cy="289984"/>
          </a:xfrm>
          <a:prstGeom prst="rtTriangle">
            <a:avLst/>
          </a:prstGeom>
          <a:solidFill>
            <a:srgbClr val="00539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FFFFFF"/>
              </a:solidFill>
              <a:latin typeface="Verdana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19667" y="4883225"/>
            <a:ext cx="9984317" cy="320601"/>
          </a:xfrm>
          <a:solidFill>
            <a:schemeClr val="tx1"/>
          </a:solidFill>
        </p:spPr>
        <p:txBody>
          <a:bodyPr anchor="b">
            <a:spAutoFit/>
          </a:bodyPr>
          <a:lstStyle>
            <a:lvl1pPr marL="360000" indent="-360000">
              <a:lnSpc>
                <a:spcPts val="2500"/>
              </a:lnSpc>
              <a:spcBef>
                <a:spcPts val="1000"/>
              </a:spcBef>
              <a:buClr>
                <a:schemeClr val="bg1"/>
              </a:buClr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8851900" y="6616700"/>
            <a:ext cx="2692400" cy="241300"/>
          </a:xfrm>
        </p:spPr>
        <p:txBody>
          <a:bodyPr/>
          <a:lstStyle>
            <a:lvl1pPr>
              <a:defRPr>
                <a:latin typeface="Calibri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5398">
                  <a:tint val="75000"/>
                </a:srgbClr>
              </a:solidFill>
            </a:endParaRP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6D247-045B-F142-B803-72E72E303130}" type="slidenum">
              <a:rPr lang="en-US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163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034118" y="2026444"/>
            <a:ext cx="8123767" cy="2805112"/>
          </a:xfrm>
        </p:spPr>
        <p:txBody>
          <a:bodyPr anchor="ctr"/>
          <a:lstStyle>
            <a:lvl1pPr marL="0" indent="0" algn="ctr">
              <a:lnSpc>
                <a:spcPts val="4500"/>
              </a:lnSpc>
              <a:buNone/>
              <a:defRPr sz="3000" b="1" i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i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60469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1" y="1341438"/>
            <a:ext cx="11078633" cy="46799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6212418" y="6621464"/>
            <a:ext cx="1985433" cy="1222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811422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small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8800" y="1341438"/>
            <a:ext cx="6881283" cy="467995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663033" y="1341439"/>
            <a:ext cx="3974400" cy="4679950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fi-FI" noProof="0"/>
              <a:t>Drag picture to placeholder or click icon to add</a:t>
            </a:r>
            <a:endParaRPr lang="en-US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6212418" y="6648450"/>
            <a:ext cx="1985433" cy="1222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5398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092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8800" y="295275"/>
            <a:ext cx="5422901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8801" y="1341439"/>
            <a:ext cx="5422900" cy="467994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212418" y="1"/>
            <a:ext cx="5979581" cy="6392863"/>
          </a:xfrm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da-DK" dirty="0" err="1"/>
              <a:t>Click</a:t>
            </a:r>
            <a:r>
              <a:rPr lang="da-DK" dirty="0"/>
              <a:t> </a:t>
            </a:r>
            <a:r>
              <a:rPr lang="da-DK" dirty="0" err="1"/>
              <a:t>icon</a:t>
            </a:r>
            <a:r>
              <a:rPr lang="da-DK" dirty="0"/>
              <a:t> to </a:t>
            </a:r>
            <a:br>
              <a:rPr lang="da-DK" dirty="0"/>
            </a:b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96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1" y="1341438"/>
            <a:ext cx="11078633" cy="46609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GB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>
          <a:xfrm>
            <a:off x="6212418" y="6648450"/>
            <a:ext cx="1985433" cy="1222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5398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347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005485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 dirty="0" err="1"/>
              <a:t>Type</a:t>
            </a:r>
            <a:r>
              <a:rPr lang="fi-FI" dirty="0"/>
              <a:t> </a:t>
            </a:r>
            <a:r>
              <a:rPr lang="fi-FI" dirty="0" err="1"/>
              <a:t>product</a:t>
            </a:r>
            <a:r>
              <a:rPr lang="fi-FI" dirty="0"/>
              <a:t> </a:t>
            </a:r>
            <a:r>
              <a:rPr lang="fi-FI" dirty="0" err="1"/>
              <a:t>name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851900" y="6616700"/>
            <a:ext cx="2692400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fi-FI">
              <a:solidFill>
                <a:srgbClr val="00539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544301" y="6616700"/>
            <a:ext cx="613833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1B3A390-20D0-43F2-A084-2325045B082B}" type="slidenum">
              <a:rPr lang="fi-FI" smtClean="0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 dirty="0">
              <a:solidFill>
                <a:srgbClr val="005398"/>
              </a:solidFill>
            </a:endParaRPr>
          </a:p>
        </p:txBody>
      </p:sp>
      <p:sp>
        <p:nvSpPr>
          <p:cNvPr id="5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609600" y="1484454"/>
            <a:ext cx="10005485" cy="743676"/>
          </a:xfr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tx1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Type product specific slogan here</a:t>
            </a:r>
            <a:endParaRPr lang="fi-FI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456306" y="2458353"/>
            <a:ext cx="4526145" cy="3111975"/>
          </a:xfrm>
          <a:ln w="3175" cmpd="sng">
            <a:solidFill>
              <a:srgbClr val="CECFCD"/>
            </a:solidFill>
          </a:ln>
        </p:spPr>
        <p:txBody>
          <a:bodyPr>
            <a:normAutofit/>
          </a:bodyPr>
          <a:lstStyle>
            <a:lvl1pPr algn="ctr">
              <a:defRPr sz="1050" baseline="0">
                <a:solidFill>
                  <a:srgbClr val="CECFC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25" hasCustomPrompt="1"/>
          </p:nvPr>
        </p:nvSpPr>
        <p:spPr>
          <a:xfrm>
            <a:off x="615169" y="2458353"/>
            <a:ext cx="6286616" cy="3111975"/>
          </a:xfrm>
        </p:spPr>
        <p:txBody>
          <a:bodyPr/>
          <a:lstStyle>
            <a:lvl1pPr marL="0" indent="0">
              <a:buClr>
                <a:schemeClr val="bg1"/>
              </a:buClr>
              <a:buSzPct val="25000"/>
              <a:buFont typeface="Verdana" pitchFamily="34" charset="0"/>
              <a:buChar char="•"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To bullet style press &lt;enter&gt; and then &lt;tab&gt;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938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43440" y="1840380"/>
            <a:ext cx="10838961" cy="1470025"/>
          </a:xfrm>
        </p:spPr>
        <p:txBody>
          <a:bodyPr anchor="b"/>
          <a:lstStyle>
            <a:lvl1pPr algn="l">
              <a:lnSpc>
                <a:spcPts val="4000"/>
              </a:lnSpc>
              <a:spcBef>
                <a:spcPts val="0"/>
              </a:spcBef>
              <a:defRPr sz="4000" b="1" i="0" spc="-100" baseline="0">
                <a:solidFill>
                  <a:schemeClr val="accent5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43440" y="3310405"/>
            <a:ext cx="9919189" cy="1093847"/>
          </a:xfr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500" b="1" baseline="0">
                <a:solidFill>
                  <a:schemeClr val="tx1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/>
          </p:nvPr>
        </p:nvSpPr>
        <p:spPr>
          <a:xfrm>
            <a:off x="742951" y="4404251"/>
            <a:ext cx="9497483" cy="1162050"/>
          </a:xfrm>
        </p:spPr>
        <p:txBody>
          <a:bodyPr>
            <a:noAutofit/>
          </a:bodyPr>
          <a:lstStyle>
            <a:lvl1pPr marL="0" indent="0">
              <a:spcBef>
                <a:spcPts val="1000"/>
              </a:spcBef>
              <a:buFontTx/>
              <a:buNone/>
              <a:defRPr sz="1500" baseline="0">
                <a:solidFill>
                  <a:schemeClr val="tx1"/>
                </a:solidFill>
              </a:defRPr>
            </a:lvl1pPr>
            <a:lvl2pPr marL="0" indent="0">
              <a:spcBef>
                <a:spcPts val="1000"/>
              </a:spcBef>
              <a:buFontTx/>
              <a:buNone/>
              <a:defRPr sz="1500">
                <a:solidFill>
                  <a:schemeClr val="tx2"/>
                </a:solidFill>
              </a:defRPr>
            </a:lvl2pPr>
            <a:lvl3pPr marL="0" indent="0">
              <a:spcBef>
                <a:spcPts val="1000"/>
              </a:spcBef>
              <a:buFontTx/>
              <a:buNone/>
              <a:defRPr sz="1500">
                <a:solidFill>
                  <a:schemeClr val="tx2"/>
                </a:solidFill>
              </a:defRPr>
            </a:lvl3pPr>
            <a:lvl4pPr marL="0" indent="0">
              <a:spcBef>
                <a:spcPts val="1000"/>
              </a:spcBef>
              <a:buFontTx/>
              <a:buNone/>
              <a:defRPr sz="1500">
                <a:solidFill>
                  <a:schemeClr val="tx2"/>
                </a:solidFill>
              </a:defRPr>
            </a:lvl4pPr>
            <a:lvl5pPr marL="0" indent="0">
              <a:spcBef>
                <a:spcPts val="1000"/>
              </a:spcBef>
              <a:buFontTx/>
              <a:buNone/>
              <a:defRPr sz="15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4"/>
          </p:nvPr>
        </p:nvSpPr>
        <p:spPr>
          <a:xfrm>
            <a:off x="8854017" y="6616700"/>
            <a:ext cx="2690283" cy="241300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rgbClr val="005398"/>
                </a:solidFill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srgbClr val="005398"/>
                </a:solidFill>
              </a:defRPr>
            </a:lvl1pPr>
          </a:lstStyle>
          <a:p>
            <a:pPr>
              <a:defRPr/>
            </a:pPr>
            <a:fld id="{BCDEFEDC-5521-42EE-85A5-4FD431C938E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36088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1219200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43440" y="1840380"/>
            <a:ext cx="10363200" cy="1470025"/>
          </a:xfrm>
        </p:spPr>
        <p:txBody>
          <a:bodyPr anchor="b"/>
          <a:lstStyle>
            <a:lvl1pPr algn="l">
              <a:lnSpc>
                <a:spcPts val="3000"/>
              </a:lnSpc>
              <a:spcBef>
                <a:spcPts val="0"/>
              </a:spcBef>
              <a:defRPr sz="3000" b="1" i="0" spc="-100" baseline="0">
                <a:solidFill>
                  <a:schemeClr val="accent5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43440" y="3341226"/>
            <a:ext cx="9919189" cy="1093847"/>
          </a:xfr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baseline="0">
                <a:solidFill>
                  <a:schemeClr val="tx1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>
          <a:xfrm>
            <a:off x="8839200" y="6616700"/>
            <a:ext cx="2692400" cy="241300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rgbClr val="005398"/>
                </a:solidFill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005398"/>
                </a:solidFill>
              </a:defRPr>
            </a:lvl1pPr>
          </a:lstStyle>
          <a:p>
            <a:pPr>
              <a:defRPr/>
            </a:pPr>
            <a:fld id="{E9A7A791-2F4B-4029-A082-218F52EF047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10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8" descr="vacon aalto_val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40314"/>
            <a:ext cx="121920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7901" y="207964"/>
            <a:ext cx="19431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43440" y="1840380"/>
            <a:ext cx="10363200" cy="1470025"/>
          </a:xfrm>
        </p:spPr>
        <p:txBody>
          <a:bodyPr anchor="b"/>
          <a:lstStyle>
            <a:lvl1pPr algn="l">
              <a:lnSpc>
                <a:spcPts val="3000"/>
              </a:lnSpc>
              <a:spcBef>
                <a:spcPts val="0"/>
              </a:spcBef>
              <a:defRPr sz="3000" b="1" i="0" spc="-10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43440" y="3341226"/>
            <a:ext cx="9919189" cy="1093847"/>
          </a:xfr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baseline="0">
                <a:solidFill>
                  <a:schemeClr val="accent3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3D83C9C-C863-4892-A86A-590994782E7E}" type="slidenum">
              <a:rPr lang="fi-FI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843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TART  RENEWAB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8" descr="vacon aalto_val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40314"/>
            <a:ext cx="121920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7901" y="207964"/>
            <a:ext cx="19431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43440" y="1840380"/>
            <a:ext cx="10363200" cy="1470025"/>
          </a:xfrm>
        </p:spPr>
        <p:txBody>
          <a:bodyPr anchor="b"/>
          <a:lstStyle>
            <a:lvl1pPr algn="l">
              <a:lnSpc>
                <a:spcPts val="3000"/>
              </a:lnSpc>
              <a:spcBef>
                <a:spcPts val="0"/>
              </a:spcBef>
              <a:defRPr sz="3000" b="1" i="0" spc="-10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43440" y="3341226"/>
            <a:ext cx="9919189" cy="1093847"/>
          </a:xfr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baseline="0">
                <a:solidFill>
                  <a:schemeClr val="accent6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8BAE062-E544-43F7-99CA-EF04B4B00CE5}" type="slidenum">
              <a:rPr lang="fi-FI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055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ainen kolmio 8"/>
          <p:cNvSpPr/>
          <p:nvPr/>
        </p:nvSpPr>
        <p:spPr>
          <a:xfrm rot="5400000">
            <a:off x="837142" y="5125508"/>
            <a:ext cx="215900" cy="289984"/>
          </a:xfrm>
          <a:prstGeom prst="rtTriangle">
            <a:avLst/>
          </a:prstGeom>
          <a:solidFill>
            <a:srgbClr val="00539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fi-FI" sz="18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3"/>
          </p:nvPr>
        </p:nvSpPr>
        <p:spPr>
          <a:xfrm>
            <a:off x="609600" y="4613009"/>
            <a:ext cx="9638395" cy="574944"/>
          </a:xfrm>
          <a:solidFill>
            <a:schemeClr val="tx1"/>
          </a:solidFill>
        </p:spPr>
        <p:txBody>
          <a:bodyPr wrap="square" lIns="177800" tIns="101600" rIns="152400" bIns="152400" anchor="b" anchorCtr="0">
            <a:spAutoFit/>
          </a:bodyPr>
          <a:lstStyle>
            <a:lvl1pPr marL="360000" indent="-360000">
              <a:spcBef>
                <a:spcPts val="1000"/>
              </a:spcBef>
              <a:buClr>
                <a:schemeClr val="bg1"/>
              </a:buClr>
              <a:buFont typeface="+mj-lt"/>
              <a:buAutoNum type="arabicPeriod"/>
              <a:defRPr sz="2000" b="1" i="0" baseline="0">
                <a:solidFill>
                  <a:schemeClr val="bg1"/>
                </a:solidFill>
              </a:defRPr>
            </a:lvl1pPr>
            <a:lvl2pPr marL="0" indent="0">
              <a:spcBef>
                <a:spcPts val="1000"/>
              </a:spcBef>
              <a:buFontTx/>
              <a:buNone/>
              <a:defRPr sz="2500" b="1" i="0">
                <a:solidFill>
                  <a:schemeClr val="bg1"/>
                </a:solidFill>
              </a:defRPr>
            </a:lvl2pPr>
            <a:lvl3pPr marL="0" indent="0">
              <a:spcBef>
                <a:spcPts val="1000"/>
              </a:spcBef>
              <a:buFontTx/>
              <a:buNone/>
              <a:defRPr sz="2500" b="1" i="0">
                <a:solidFill>
                  <a:schemeClr val="bg1"/>
                </a:solidFill>
              </a:defRPr>
            </a:lvl3pPr>
            <a:lvl4pPr marL="0" indent="0">
              <a:spcBef>
                <a:spcPts val="1000"/>
              </a:spcBef>
              <a:buFontTx/>
              <a:buNone/>
              <a:defRPr sz="2500" b="1" i="0">
                <a:solidFill>
                  <a:schemeClr val="bg1"/>
                </a:solidFill>
              </a:defRPr>
            </a:lvl4pPr>
            <a:lvl5pPr marL="0" indent="0">
              <a:spcBef>
                <a:spcPts val="1000"/>
              </a:spcBef>
              <a:buFontTx/>
              <a:buNone/>
              <a:defRPr sz="2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Alatunnisteen paikkamerkki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005398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0A62E9-060F-401D-B826-53CA38D44E2F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087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with SUB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25"/>
          </p:nvPr>
        </p:nvSpPr>
        <p:spPr>
          <a:xfrm>
            <a:off x="609601" y="1522538"/>
            <a:ext cx="10934983" cy="4478338"/>
          </a:xfrm>
        </p:spPr>
        <p:txBody>
          <a:bodyPr/>
          <a:lstStyle>
            <a:lvl1pPr marL="0" indent="0">
              <a:buClr>
                <a:schemeClr val="bg1"/>
              </a:buClr>
              <a:buSzPct val="25000"/>
              <a:buFont typeface="Arial" pitchFamily="34" charset="0"/>
              <a:buChar char="•"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786352-BEE1-4AE7-BE04-0D0E8719BCC2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9579203" y="6659165"/>
            <a:ext cx="160496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DKDD.EP.411.A1.02</a:t>
            </a:r>
            <a:endParaRPr lang="en-US" sz="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100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kstin paikkamerkki 2"/>
          <p:cNvSpPr>
            <a:spLocks noGrp="1"/>
          </p:cNvSpPr>
          <p:nvPr>
            <p:ph idx="1"/>
          </p:nvPr>
        </p:nvSpPr>
        <p:spPr>
          <a:xfrm>
            <a:off x="609600" y="1532574"/>
            <a:ext cx="10972800" cy="4525963"/>
          </a:xfrm>
          <a:prstGeom prst="rect">
            <a:avLst/>
          </a:prstGeom>
        </p:spPr>
        <p:txBody>
          <a:bodyPr/>
          <a:lstStyle>
            <a:lvl1pPr marL="317500" marR="0" indent="-317500" algn="l" defTabSz="457200" rtl="0" eaLnBrk="1" fontAlgn="base" latinLnBrk="0" hangingPunct="1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200" b="0">
                <a:solidFill>
                  <a:schemeClr val="tx2"/>
                </a:solidFill>
              </a:defRPr>
            </a:lvl1pPr>
            <a:lvl2pPr marL="635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000"/>
            </a:lvl2pPr>
            <a:lvl3pPr marL="952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800"/>
            </a:lvl3pPr>
            <a:lvl4pPr marL="1270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600"/>
            </a:lvl4pPr>
            <a:lvl5pPr marL="1587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23FBA5-8910-4FF2-A0AE-661D9336CC9E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579203" y="6659165"/>
            <a:ext cx="160496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DKDD.EP.411.A1.02</a:t>
            </a:r>
            <a:endParaRPr lang="en-US" sz="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131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SUB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4"/>
          </p:nvPr>
        </p:nvSpPr>
        <p:spPr>
          <a:xfrm>
            <a:off x="6193366" y="1522413"/>
            <a:ext cx="5389033" cy="4478338"/>
          </a:xfrm>
        </p:spPr>
        <p:txBody>
          <a:bodyPr/>
          <a:lstStyle>
            <a:lvl1pPr marL="0" indent="0">
              <a:buClr>
                <a:schemeClr val="bg1"/>
              </a:buClr>
              <a:buSzPct val="25000"/>
              <a:buFont typeface="Verdana" pitchFamily="34" charset="0"/>
              <a:buChar char="•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25"/>
          </p:nvPr>
        </p:nvSpPr>
        <p:spPr>
          <a:xfrm>
            <a:off x="609601" y="1522538"/>
            <a:ext cx="5389033" cy="4478338"/>
          </a:xfrm>
        </p:spPr>
        <p:txBody>
          <a:bodyPr/>
          <a:lstStyle>
            <a:lvl1pPr marL="0" indent="0">
              <a:buClr>
                <a:schemeClr val="bg1"/>
              </a:buClr>
              <a:buSzPct val="25000"/>
              <a:buFont typeface="Verdana" pitchFamily="34" charset="0"/>
              <a:buChar char="•"/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rgbClr val="005398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A6CDC1-A031-4E26-82CC-967AC8E1411E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0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212418" y="295275"/>
            <a:ext cx="5425015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205161" y="1341438"/>
            <a:ext cx="5423807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1"/>
            <a:ext cx="5981700" cy="6392863"/>
          </a:xfrm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6182864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9266767" cy="1143000"/>
          </a:xfrm>
        </p:spPr>
        <p:txBody>
          <a:bodyPr/>
          <a:lstStyle>
            <a:lvl1pPr>
              <a:defRPr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Tekstin paikkamerkki 2"/>
          <p:cNvSpPr>
            <a:spLocks noGrp="1"/>
          </p:cNvSpPr>
          <p:nvPr>
            <p:ph idx="1"/>
          </p:nvPr>
        </p:nvSpPr>
        <p:spPr>
          <a:xfrm>
            <a:off x="609601" y="1522770"/>
            <a:ext cx="5374217" cy="4525963"/>
          </a:xfrm>
          <a:prstGeom prst="rect">
            <a:avLst/>
          </a:prstGeom>
        </p:spPr>
        <p:txBody>
          <a:bodyPr/>
          <a:lstStyle>
            <a:lvl1pPr marL="317500" marR="0" indent="-317500" algn="l" defTabSz="457200" rtl="0" eaLnBrk="1" fontAlgn="base" latinLnBrk="0" hangingPunct="1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200" b="0">
                <a:solidFill>
                  <a:schemeClr val="tx2"/>
                </a:solidFill>
              </a:defRPr>
            </a:lvl1pPr>
            <a:lvl2pPr marL="635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000"/>
            </a:lvl2pPr>
            <a:lvl3pPr marL="952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800"/>
            </a:lvl3pPr>
            <a:lvl4pPr marL="1270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600"/>
            </a:lvl4pPr>
            <a:lvl5pPr marL="1587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2" name="Tekstin paikkamerkki 2"/>
          <p:cNvSpPr>
            <a:spLocks noGrp="1"/>
          </p:cNvSpPr>
          <p:nvPr>
            <p:ph idx="18"/>
          </p:nvPr>
        </p:nvSpPr>
        <p:spPr>
          <a:xfrm>
            <a:off x="6193366" y="1522770"/>
            <a:ext cx="5374217" cy="4525963"/>
          </a:xfrm>
          <a:prstGeom prst="rect">
            <a:avLst/>
          </a:prstGeom>
        </p:spPr>
        <p:txBody>
          <a:bodyPr/>
          <a:lstStyle>
            <a:lvl1pPr marL="317500" marR="0" indent="-317500" algn="l" defTabSz="457200" rtl="0" eaLnBrk="1" fontAlgn="base" latinLnBrk="0" hangingPunct="1">
              <a:lnSpc>
                <a:spcPts val="2500"/>
              </a:lnSpc>
              <a:spcBef>
                <a:spcPts val="10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200" b="0">
                <a:solidFill>
                  <a:schemeClr val="tx2"/>
                </a:solidFill>
              </a:defRPr>
            </a:lvl1pPr>
            <a:lvl2pPr marL="635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2000"/>
            </a:lvl2pPr>
            <a:lvl3pPr marL="952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800"/>
            </a:lvl3pPr>
            <a:lvl4pPr marL="12700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600"/>
            </a:lvl4pPr>
            <a:lvl5pPr marL="1587500" marR="0" indent="-317500" algn="l" defTabSz="4572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5398"/>
              </a:buClr>
              <a:buSzTx/>
              <a:buFont typeface="Lucida Grande" charset="0"/>
              <a:buChar char="●"/>
              <a:tabLst/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rgbClr val="005398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44E4BF-EDCD-48AA-9680-8A829F7830B1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812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5398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329F3F-843B-4AE0-B5D6-8E92A585B07A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84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5398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4695BC-2F43-4820-97ED-F056B68820BF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251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034118" y="2026444"/>
            <a:ext cx="8123767" cy="2805112"/>
          </a:xfrm>
        </p:spPr>
        <p:txBody>
          <a:bodyPr anchor="ctr"/>
          <a:lstStyle>
            <a:lvl1pPr marL="0" indent="0" algn="ctr">
              <a:lnSpc>
                <a:spcPts val="4500"/>
              </a:lnSpc>
              <a:buNone/>
              <a:defRPr sz="3000" b="1" i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6132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005398"/>
              </a:solidFill>
            </a:endParaRP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EA9EF-2868-4311-94F1-2503735848BA}" type="slidenum">
              <a:rPr lang="fi-FI">
                <a:solidFill>
                  <a:srgbClr val="005398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053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494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C2014 -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tsikko 1"/>
          <p:cNvSpPr>
            <a:spLocks noGrp="1"/>
          </p:cNvSpPr>
          <p:nvPr>
            <p:ph type="ctrTitle"/>
          </p:nvPr>
        </p:nvSpPr>
        <p:spPr>
          <a:xfrm>
            <a:off x="743440" y="2939711"/>
            <a:ext cx="10363200" cy="1470025"/>
          </a:xfrm>
        </p:spPr>
        <p:txBody>
          <a:bodyPr anchor="b"/>
          <a:lstStyle>
            <a:lvl1pPr algn="l">
              <a:lnSpc>
                <a:spcPct val="80000"/>
              </a:lnSpc>
              <a:spcBef>
                <a:spcPts val="0"/>
              </a:spcBef>
              <a:defRPr sz="4000" b="1" i="0" spc="-100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7" name="Alaotsikko 2"/>
          <p:cNvSpPr>
            <a:spLocks noGrp="1"/>
          </p:cNvSpPr>
          <p:nvPr>
            <p:ph type="subTitle" idx="1"/>
          </p:nvPr>
        </p:nvSpPr>
        <p:spPr>
          <a:xfrm>
            <a:off x="743440" y="4601668"/>
            <a:ext cx="9919189" cy="560772"/>
          </a:xfrm>
        </p:spPr>
        <p:txBody>
          <a:bodyPr anchor="t"/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500" b="1" baseline="0">
                <a:solidFill>
                  <a:srgbClr val="FFFFFF"/>
                </a:solidFill>
                <a:latin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42951" y="5380410"/>
            <a:ext cx="9497483" cy="372298"/>
          </a:xfrm>
        </p:spPr>
        <p:txBody>
          <a:bodyPr/>
          <a:lstStyle>
            <a:lvl1pPr>
              <a:lnSpc>
                <a:spcPct val="80000"/>
              </a:lnSpc>
              <a:defRPr sz="15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92241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C2014 -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191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8800" y="1341438"/>
            <a:ext cx="6881283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663033" y="1341439"/>
            <a:ext cx="3974400" cy="4679950"/>
          </a:xfrm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89945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56801" y="1341438"/>
            <a:ext cx="6880633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558800" y="1341439"/>
            <a:ext cx="3974400" cy="4679950"/>
          </a:xfrm>
        </p:spPr>
        <p:txBody>
          <a:bodyPr tIns="90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9397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918" y="1341438"/>
            <a:ext cx="11068049" cy="51827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Page#"/>
          <p:cNvSpPr txBox="1">
            <a:spLocks noChangeArrowheads="1"/>
          </p:cNvSpPr>
          <p:nvPr userDrawn="1"/>
        </p:nvSpPr>
        <p:spPr bwMode="auto">
          <a:xfrm>
            <a:off x="85908" y="6621841"/>
            <a:ext cx="508056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5583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9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Danfoss\Jobs\5123_Hjaelp til PowerPoint skabeloner\Received\Nyeste grafikker\Ny Grafik til SD\Ny Grafik til SD\PPT__4-3_bottom_bar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022"/>
            <a:ext cx="12192000" cy="46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Danfoss\Jobs\5123_Hjaelp til PowerPoint skabeloner\Received\Nyeste grafikker\Ny Grafik til SD\Ny Grafik til SD\PPT__4-3_bottom_bar_logo-only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022"/>
            <a:ext cx="12192000" cy="46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799" y="295275"/>
            <a:ext cx="11078633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1" y="1341438"/>
            <a:ext cx="11078633" cy="4679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61257" y="290607"/>
            <a:ext cx="174172" cy="1046015"/>
            <a:chOff x="-478971" y="290606"/>
            <a:chExt cx="413657" cy="1046015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336621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11563654" y="-176843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495603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7605788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7373563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6145287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5913062" y="-176846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4692952" y="-176846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4460727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ge #"/>
          <p:cNvSpPr txBox="1">
            <a:spLocks noChangeArrowheads="1"/>
          </p:cNvSpPr>
          <p:nvPr/>
        </p:nvSpPr>
        <p:spPr bwMode="auto">
          <a:xfrm>
            <a:off x="85908" y="6620799"/>
            <a:ext cx="508056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US" sz="800" b="1" noProof="0" smtClean="0">
                <a:solidFill>
                  <a:schemeClr val="bg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US" sz="800" noProof="0" dirty="0">
                <a:solidFill>
                  <a:schemeClr val="bg1"/>
                </a:solidFill>
                <a:ea typeface="SimHei"/>
                <a:cs typeface="Arial" charset="0"/>
              </a:rPr>
              <a:t> </a:t>
            </a:r>
            <a:r>
              <a:rPr lang="en-US" sz="900" noProof="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2306601" y="290597"/>
            <a:ext cx="174172" cy="1045056"/>
            <a:chOff x="-478971" y="290597"/>
            <a:chExt cx="413657" cy="104505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33565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647699" y="6620189"/>
            <a:ext cx="5330676" cy="122238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US" sz="800" noProof="0" dirty="0">
                <a:solidFill>
                  <a:schemeClr val="bg1"/>
                </a:solidFill>
                <a:ea typeface="SimHei"/>
                <a:cs typeface="Arial" charset="0"/>
              </a:rPr>
              <a:t>Global</a:t>
            </a:r>
            <a:r>
              <a:rPr lang="en-US" sz="800" baseline="0" noProof="0" dirty="0">
                <a:solidFill>
                  <a:schemeClr val="bg1"/>
                </a:solidFill>
                <a:ea typeface="SimHei"/>
                <a:cs typeface="Arial" charset="0"/>
              </a:rPr>
              <a:t> Awareness Training</a:t>
            </a:r>
            <a:endParaRPr lang="en-US" sz="800" noProof="0" dirty="0">
              <a:solidFill>
                <a:schemeClr val="bg1"/>
              </a:solidFill>
              <a:ea typeface="SimHe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96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655" r:id="rId2"/>
    <p:sldLayoutId id="2147483733" r:id="rId3"/>
    <p:sldLayoutId id="2147483675" r:id="rId4"/>
    <p:sldLayoutId id="2147483686" r:id="rId5"/>
    <p:sldLayoutId id="2147483688" r:id="rId6"/>
    <p:sldLayoutId id="2147483674" r:id="rId7"/>
    <p:sldLayoutId id="2147483673" r:id="rId8"/>
    <p:sldLayoutId id="2147483660" r:id="rId9"/>
    <p:sldLayoutId id="2147483710" r:id="rId10"/>
    <p:sldLayoutId id="2147483720" r:id="rId11"/>
    <p:sldLayoutId id="2147483725" r:id="rId12"/>
    <p:sldLayoutId id="2147483726" r:id="rId13"/>
    <p:sldLayoutId id="2147483727" r:id="rId14"/>
    <p:sldLayoutId id="2147483728" r:id="rId15"/>
    <p:sldLayoutId id="2147483741" r:id="rId16"/>
    <p:sldLayoutId id="2147483729" r:id="rId17"/>
    <p:sldLayoutId id="2147483666" r:id="rId18"/>
    <p:sldLayoutId id="2147483732" r:id="rId19"/>
    <p:sldLayoutId id="2147483709" r:id="rId20"/>
    <p:sldLayoutId id="2147483742" r:id="rId21"/>
    <p:sldLayoutId id="2147483743" r:id="rId22"/>
    <p:sldLayoutId id="2147483744" r:id="rId23"/>
    <p:sldLayoutId id="2147483746" r:id="rId24"/>
    <p:sldLayoutId id="2147483750" r:id="rId25"/>
    <p:sldLayoutId id="2147483752" r:id="rId26"/>
    <p:sldLayoutId id="2147483793" r:id="rId2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ts val="16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1450" algn="l" defTabSz="914400" rtl="0" eaLnBrk="1" latinLnBrk="0" hangingPunct="1">
        <a:lnSpc>
          <a:spcPts val="16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2563" algn="l" defTabSz="914400" rtl="0" eaLnBrk="1" latinLnBrk="0" hangingPunct="1">
        <a:lnSpc>
          <a:spcPts val="16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ts val="16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03288" indent="-184150" algn="l" defTabSz="914400" rtl="0" eaLnBrk="1" latinLnBrk="0" hangingPunct="1">
        <a:lnSpc>
          <a:spcPts val="16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U:\Danfoss\Jobs\5123_Hjaelp til PowerPoint skabeloner\Received\Nyeste grafikker\Ny Grafik til SD\Ny Grafik til SD\PPT__4-3_bottom_b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022"/>
            <a:ext cx="12192000" cy="46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U:\Danfoss\Jobs\5123_Hjaelp til PowerPoint skabeloner\Received\Nyeste grafikker\Ny Grafik til SD\Ny Grafik til SD\PPT__4-3_bottom_bar_logo-onl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022"/>
            <a:ext cx="12192000" cy="46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799" y="295275"/>
            <a:ext cx="11078633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1" y="1341438"/>
            <a:ext cx="11078633" cy="4679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261257" y="290607"/>
            <a:ext cx="174172" cy="1046015"/>
            <a:chOff x="-478971" y="290606"/>
            <a:chExt cx="413657" cy="1046015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336621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11563654" y="-176843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495603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7605788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7373563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6145287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5913062" y="-176846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4692952" y="-176846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4460727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bmkFldAdditionalInfo"/>
          <p:cNvSpPr txBox="1">
            <a:spLocks noChangeArrowheads="1"/>
          </p:cNvSpPr>
          <p:nvPr/>
        </p:nvSpPr>
        <p:spPr bwMode="auto">
          <a:xfrm>
            <a:off x="85908" y="6620799"/>
            <a:ext cx="508056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prstClr val="white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prstClr val="white"/>
                </a:solidFill>
                <a:ea typeface="SimHei"/>
                <a:cs typeface="Arial" charset="0"/>
              </a:rPr>
              <a:t> </a:t>
            </a:r>
            <a:r>
              <a:rPr lang="en-GB" sz="900" dirty="0">
                <a:solidFill>
                  <a:prstClr val="white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2306601" y="290597"/>
            <a:ext cx="174172" cy="1045056"/>
            <a:chOff x="-478971" y="290597"/>
            <a:chExt cx="413657" cy="104505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33565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212418" y="6621841"/>
            <a:ext cx="1984757" cy="1224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647699" y="6620189"/>
            <a:ext cx="5330676" cy="122238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US" sz="800" noProof="0" dirty="0">
                <a:solidFill>
                  <a:schemeClr val="bg1"/>
                </a:solidFill>
                <a:ea typeface="SimHei"/>
                <a:cs typeface="Arial" charset="0"/>
              </a:rPr>
              <a:t>Danfoss Power Electronics │DKDD.EP.409.A1.02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707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3288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8"/>
          <p:cNvGrpSpPr>
            <a:grpSpLocks/>
          </p:cNvGrpSpPr>
          <p:nvPr/>
        </p:nvGrpSpPr>
        <p:grpSpPr bwMode="auto">
          <a:xfrm>
            <a:off x="9831918" y="187326"/>
            <a:ext cx="2002367" cy="428625"/>
            <a:chOff x="7373777" y="187048"/>
            <a:chExt cx="1501336" cy="428241"/>
          </a:xfrm>
        </p:grpSpPr>
        <p:sp>
          <p:nvSpPr>
            <p:cNvPr id="10" name="Rectangle 9"/>
            <p:cNvSpPr/>
            <p:nvPr userDrawn="1"/>
          </p:nvSpPr>
          <p:spPr>
            <a:xfrm>
              <a:off x="7373777" y="187048"/>
              <a:ext cx="1501336" cy="4282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latin typeface="Verdana"/>
                <a:ea typeface="ヒラギノ角ゴ Pro W3" charset="0"/>
                <a:cs typeface="ヒラギノ角ゴ Pro W3" charset="0"/>
              </a:endParaRPr>
            </a:p>
          </p:txBody>
        </p:sp>
        <p:pic>
          <p:nvPicPr>
            <p:cNvPr id="1033" name="Picture 10" descr="vacon_logo_blue_RGB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2845" y="238281"/>
              <a:ext cx="1393044" cy="330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Kuva 9" descr="vacon aalto_sin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" b="42406"/>
          <a:stretch>
            <a:fillRect/>
          </a:stretch>
        </p:blipFill>
        <p:spPr bwMode="auto">
          <a:xfrm>
            <a:off x="0" y="5037138"/>
            <a:ext cx="121920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9266767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i-FI" dirty="0"/>
              <a:t>Slide headline 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 dirty="0"/>
              <a:t>Subtitle</a:t>
            </a:r>
          </a:p>
          <a:p>
            <a:pPr lvl="1"/>
            <a:r>
              <a:rPr lang="fi-FI" dirty="0"/>
              <a:t>First level</a:t>
            </a:r>
          </a:p>
          <a:p>
            <a:pPr lvl="2"/>
            <a:r>
              <a:rPr lang="fi-FI" dirty="0"/>
              <a:t>Second level</a:t>
            </a:r>
          </a:p>
          <a:p>
            <a:pPr lvl="3"/>
            <a:r>
              <a:rPr lang="fi-FI" dirty="0"/>
              <a:t>Third level</a:t>
            </a:r>
          </a:p>
          <a:p>
            <a:pPr lvl="4"/>
            <a:r>
              <a:rPr lang="fi-FI" dirty="0"/>
              <a:t>Fourth level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544301" y="6616700"/>
            <a:ext cx="613833" cy="2413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latin typeface="Verdana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2A10997-8A80-B949-9AB9-876D2C9B5829}" type="slidenum">
              <a:rPr lang="fi-FI" smtClean="0">
                <a:solidFill>
                  <a:srgbClr val="005398"/>
                </a:solidFill>
                <a:ea typeface="ヒラギノ角ゴ Pro W3" charset="0"/>
                <a:cs typeface="ヒラギノ角ゴ Pro W3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i-FI">
              <a:solidFill>
                <a:srgbClr val="005398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539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5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</p:sldLayoutIdLst>
  <p:hf hdr="0" ftr="0" dt="0"/>
  <p:txStyles>
    <p:titleStyle>
      <a:lvl1pPr algn="l" defTabSz="457200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000" b="1" kern="1200" spc="-100">
          <a:solidFill>
            <a:srgbClr val="00752E"/>
          </a:solidFill>
          <a:latin typeface="Verdana"/>
          <a:ea typeface="ヒラギノ角ゴ Pro W3" charset="0"/>
          <a:cs typeface="Verdana"/>
        </a:defRPr>
      </a:lvl1pPr>
      <a:lvl2pPr algn="l" defTabSz="457200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000" b="1">
          <a:solidFill>
            <a:srgbClr val="00752E"/>
          </a:solidFill>
          <a:latin typeface="Verdana" charset="0"/>
          <a:ea typeface="ヒラギノ角ゴ Pro W3" charset="0"/>
          <a:cs typeface="Verdana" pitchFamily="34" charset="0"/>
        </a:defRPr>
      </a:lvl2pPr>
      <a:lvl3pPr algn="l" defTabSz="457200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000" b="1">
          <a:solidFill>
            <a:srgbClr val="00752E"/>
          </a:solidFill>
          <a:latin typeface="Verdana" charset="0"/>
          <a:ea typeface="ヒラギノ角ゴ Pro W3" charset="0"/>
          <a:cs typeface="Verdana" pitchFamily="34" charset="0"/>
        </a:defRPr>
      </a:lvl3pPr>
      <a:lvl4pPr algn="l" defTabSz="457200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000" b="1">
          <a:solidFill>
            <a:srgbClr val="00752E"/>
          </a:solidFill>
          <a:latin typeface="Verdana" charset="0"/>
          <a:ea typeface="ヒラギノ角ゴ Pro W3" charset="0"/>
          <a:cs typeface="Verdana" pitchFamily="34" charset="0"/>
        </a:defRPr>
      </a:lvl4pPr>
      <a:lvl5pPr algn="l" defTabSz="457200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000" b="1">
          <a:solidFill>
            <a:srgbClr val="00752E"/>
          </a:solidFill>
          <a:latin typeface="Verdana" charset="0"/>
          <a:ea typeface="ヒラギノ角ゴ Pro W3" charset="0"/>
          <a:cs typeface="Verdana" pitchFamily="34" charset="0"/>
        </a:defRPr>
      </a:lvl5pPr>
      <a:lvl6pPr marL="457200" algn="l" defTabSz="457200" rtl="0" eaLnBrk="1" fontAlgn="base" hangingPunct="1">
        <a:lnSpc>
          <a:spcPts val="35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Verdana" charset="0"/>
          <a:ea typeface="ヒラギノ角ゴ Pro W3" charset="0"/>
        </a:defRPr>
      </a:lvl6pPr>
      <a:lvl7pPr marL="914400" algn="l" defTabSz="457200" rtl="0" eaLnBrk="1" fontAlgn="base" hangingPunct="1">
        <a:lnSpc>
          <a:spcPts val="35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Verdana" charset="0"/>
          <a:ea typeface="ヒラギノ角ゴ Pro W3" charset="0"/>
        </a:defRPr>
      </a:lvl7pPr>
      <a:lvl8pPr marL="1371600" algn="l" defTabSz="457200" rtl="0" eaLnBrk="1" fontAlgn="base" hangingPunct="1">
        <a:lnSpc>
          <a:spcPts val="35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Verdana" charset="0"/>
          <a:ea typeface="ヒラギノ角ゴ Pro W3" charset="0"/>
        </a:defRPr>
      </a:lvl8pPr>
      <a:lvl9pPr marL="1828800" algn="l" defTabSz="457200" rtl="0" eaLnBrk="1" fontAlgn="base" hangingPunct="1">
        <a:lnSpc>
          <a:spcPts val="35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Verdana" charset="0"/>
          <a:ea typeface="ヒラギノ角ゴ Pro W3" charset="0"/>
        </a:defRPr>
      </a:lvl9pPr>
    </p:titleStyle>
    <p:bodyStyle>
      <a:lvl1pPr marL="342900" indent="-342900" algn="l" defTabSz="457200" rtl="0" eaLnBrk="0" fontAlgn="base" hangingPunct="0">
        <a:lnSpc>
          <a:spcPts val="2500"/>
        </a:lnSpc>
        <a:spcBef>
          <a:spcPts val="1000"/>
        </a:spcBef>
        <a:spcAft>
          <a:spcPct val="0"/>
        </a:spcAft>
        <a:buClr>
          <a:schemeClr val="tx1"/>
        </a:buClr>
        <a:defRPr sz="2400" b="1" kern="1200" spc="-100">
          <a:solidFill>
            <a:schemeClr val="tx1"/>
          </a:solidFill>
          <a:latin typeface="Verdana"/>
          <a:ea typeface="ヒラギノ角ゴ Pro W3" charset="0"/>
          <a:cs typeface="Verdana"/>
        </a:defRPr>
      </a:lvl1pPr>
      <a:lvl2pPr marL="358775" indent="-358775" algn="l" defTabSz="457200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Font typeface="Lucida Grande" charset="0"/>
        <a:buChar char="●"/>
        <a:defRPr sz="2200" kern="1200" spc="-100">
          <a:solidFill>
            <a:schemeClr val="tx2"/>
          </a:solidFill>
          <a:latin typeface="Verdana"/>
          <a:ea typeface="ヒラギノ角ゴ Pro W3" charset="0"/>
          <a:cs typeface="Verdana"/>
        </a:defRPr>
      </a:lvl2pPr>
      <a:lvl3pPr marL="633413" indent="-317500" algn="l" defTabSz="457200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Font typeface="Lucida Grande" charset="0"/>
        <a:buChar char="●"/>
        <a:defRPr sz="2000" kern="1200" spc="-100">
          <a:solidFill>
            <a:schemeClr val="tx2"/>
          </a:solidFill>
          <a:latin typeface="Verdana"/>
          <a:ea typeface="ヒラギノ角ゴ Pro W3" charset="0"/>
          <a:cs typeface="Verdana"/>
        </a:defRPr>
      </a:lvl3pPr>
      <a:lvl4pPr marL="917575" indent="-317500" algn="l" defTabSz="457200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Font typeface="Lucida Grande" charset="0"/>
        <a:buChar char="●"/>
        <a:defRPr kern="1200" spc="-100">
          <a:solidFill>
            <a:schemeClr val="tx2"/>
          </a:solidFill>
          <a:latin typeface="Verdana"/>
          <a:ea typeface="ヒラギノ角ゴ Pro W3" charset="0"/>
          <a:cs typeface="Verdana"/>
        </a:defRPr>
      </a:lvl4pPr>
      <a:lvl5pPr marL="1238250" indent="-317500" algn="l" defTabSz="457200" rtl="0" eaLnBrk="0" fontAlgn="base" hangingPunct="0">
        <a:spcBef>
          <a:spcPts val="500"/>
        </a:spcBef>
        <a:spcAft>
          <a:spcPct val="0"/>
        </a:spcAft>
        <a:buClr>
          <a:schemeClr val="tx1"/>
        </a:buClr>
        <a:buFont typeface="Lucida Grande" charset="0"/>
        <a:buChar char="●"/>
        <a:defRPr sz="1600" kern="1200" spc="-100">
          <a:solidFill>
            <a:schemeClr val="tx2"/>
          </a:solidFill>
          <a:latin typeface="Verdana"/>
          <a:ea typeface="ヒラギノ角ゴ Pro W3" charset="0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Kuva 9" descr="vacon aalto_sin.p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58" b="42406"/>
          <a:stretch>
            <a:fillRect/>
          </a:stretch>
        </p:blipFill>
        <p:spPr bwMode="auto">
          <a:xfrm>
            <a:off x="0" y="5037138"/>
            <a:ext cx="121920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9266767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i-FI" dirty="0"/>
              <a:t>Slide headline 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 dirty="0"/>
              <a:t>Subtitle</a:t>
            </a:r>
          </a:p>
          <a:p>
            <a:pPr lvl="1"/>
            <a:r>
              <a:rPr lang="fi-FI" dirty="0"/>
              <a:t>First level</a:t>
            </a:r>
          </a:p>
          <a:p>
            <a:pPr lvl="2"/>
            <a:r>
              <a:rPr lang="fi-FI" dirty="0"/>
              <a:t>Second level</a:t>
            </a:r>
          </a:p>
          <a:p>
            <a:pPr lvl="3"/>
            <a:r>
              <a:rPr lang="fi-FI" dirty="0"/>
              <a:t>Third level</a:t>
            </a:r>
          </a:p>
          <a:p>
            <a:pPr lvl="4"/>
            <a:r>
              <a:rPr lang="fi-FI" dirty="0"/>
              <a:t>Fourth level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8851900" y="6616700"/>
            <a:ext cx="2692400" cy="241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</a:lstStyle>
          <a:p>
            <a:pPr defTabSz="457200">
              <a:defRPr/>
            </a:pPr>
            <a:endParaRPr lang="fi-FI">
              <a:solidFill>
                <a:srgbClr val="005398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544301" y="6616700"/>
            <a:ext cx="613833" cy="2413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 smtClean="0">
                <a:latin typeface="Verdana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877C205-06ED-40F4-919F-72D39082E824}" type="slidenum">
              <a:rPr lang="fi-FI" smtClean="0">
                <a:solidFill>
                  <a:srgbClr val="005398"/>
                </a:solidFill>
                <a:ea typeface="ヒラギノ角ゴ Pro W3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i-FI">
              <a:solidFill>
                <a:srgbClr val="005398"/>
              </a:solidFill>
              <a:ea typeface="ヒラギノ角ゴ Pro W3" charset="-128"/>
            </a:endParaRPr>
          </a:p>
        </p:txBody>
      </p:sp>
      <p:pic>
        <p:nvPicPr>
          <p:cNvPr id="1031" name="Picture 6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6368" y="207963"/>
            <a:ext cx="193463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1201" y="904875"/>
            <a:ext cx="19431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91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</p:sldLayoutIdLst>
  <p:hf hdr="0" ftr="0" dt="0"/>
  <p:txStyles>
    <p:titleStyle>
      <a:lvl1pPr algn="l" defTabSz="457200" rtl="0" eaLnBrk="1" fontAlgn="base" hangingPunct="1">
        <a:lnSpc>
          <a:spcPts val="3500"/>
        </a:lnSpc>
        <a:spcBef>
          <a:spcPct val="0"/>
        </a:spcBef>
        <a:spcAft>
          <a:spcPct val="0"/>
        </a:spcAft>
        <a:defRPr sz="3000" b="1" kern="1200" spc="-100">
          <a:solidFill>
            <a:srgbClr val="00752E"/>
          </a:solidFill>
          <a:latin typeface="Verdana"/>
          <a:ea typeface="ヒラギノ角ゴ Pro W3" charset="0"/>
          <a:cs typeface="Verdana"/>
        </a:defRPr>
      </a:lvl1pPr>
      <a:lvl2pPr algn="l" defTabSz="457200" rtl="0" eaLnBrk="1" fontAlgn="base" hangingPunct="1">
        <a:lnSpc>
          <a:spcPts val="3500"/>
        </a:lnSpc>
        <a:spcBef>
          <a:spcPct val="0"/>
        </a:spcBef>
        <a:spcAft>
          <a:spcPct val="0"/>
        </a:spcAft>
        <a:defRPr sz="3000" b="1">
          <a:solidFill>
            <a:srgbClr val="00752E"/>
          </a:solidFill>
          <a:latin typeface="Verdana" charset="0"/>
          <a:ea typeface="ヒラギノ角ゴ Pro W3" charset="0"/>
          <a:cs typeface="Verdana" pitchFamily="34" charset="0"/>
        </a:defRPr>
      </a:lvl2pPr>
      <a:lvl3pPr algn="l" defTabSz="457200" rtl="0" eaLnBrk="1" fontAlgn="base" hangingPunct="1">
        <a:lnSpc>
          <a:spcPts val="3500"/>
        </a:lnSpc>
        <a:spcBef>
          <a:spcPct val="0"/>
        </a:spcBef>
        <a:spcAft>
          <a:spcPct val="0"/>
        </a:spcAft>
        <a:defRPr sz="3000" b="1">
          <a:solidFill>
            <a:srgbClr val="00752E"/>
          </a:solidFill>
          <a:latin typeface="Verdana" charset="0"/>
          <a:ea typeface="ヒラギノ角ゴ Pro W3" charset="0"/>
          <a:cs typeface="Verdana" pitchFamily="34" charset="0"/>
        </a:defRPr>
      </a:lvl3pPr>
      <a:lvl4pPr algn="l" defTabSz="457200" rtl="0" eaLnBrk="1" fontAlgn="base" hangingPunct="1">
        <a:lnSpc>
          <a:spcPts val="3500"/>
        </a:lnSpc>
        <a:spcBef>
          <a:spcPct val="0"/>
        </a:spcBef>
        <a:spcAft>
          <a:spcPct val="0"/>
        </a:spcAft>
        <a:defRPr sz="3000" b="1">
          <a:solidFill>
            <a:srgbClr val="00752E"/>
          </a:solidFill>
          <a:latin typeface="Verdana" charset="0"/>
          <a:ea typeface="ヒラギノ角ゴ Pro W3" charset="0"/>
          <a:cs typeface="Verdana" pitchFamily="34" charset="0"/>
        </a:defRPr>
      </a:lvl4pPr>
      <a:lvl5pPr algn="l" defTabSz="457200" rtl="0" eaLnBrk="1" fontAlgn="base" hangingPunct="1">
        <a:lnSpc>
          <a:spcPts val="3500"/>
        </a:lnSpc>
        <a:spcBef>
          <a:spcPct val="0"/>
        </a:spcBef>
        <a:spcAft>
          <a:spcPct val="0"/>
        </a:spcAft>
        <a:defRPr sz="3000" b="1">
          <a:solidFill>
            <a:srgbClr val="00752E"/>
          </a:solidFill>
          <a:latin typeface="Verdana" charset="0"/>
          <a:ea typeface="ヒラギノ角ゴ Pro W3" charset="0"/>
          <a:cs typeface="Verdana" pitchFamily="34" charset="0"/>
        </a:defRPr>
      </a:lvl5pPr>
      <a:lvl6pPr marL="457200" algn="l" defTabSz="457200" rtl="0" eaLnBrk="1" fontAlgn="base" hangingPunct="1">
        <a:lnSpc>
          <a:spcPts val="35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Verdana" charset="0"/>
          <a:ea typeface="ヒラギノ角ゴ Pro W3" charset="0"/>
        </a:defRPr>
      </a:lvl6pPr>
      <a:lvl7pPr marL="914400" algn="l" defTabSz="457200" rtl="0" eaLnBrk="1" fontAlgn="base" hangingPunct="1">
        <a:lnSpc>
          <a:spcPts val="35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Verdana" charset="0"/>
          <a:ea typeface="ヒラギノ角ゴ Pro W3" charset="0"/>
        </a:defRPr>
      </a:lvl7pPr>
      <a:lvl8pPr marL="1371600" algn="l" defTabSz="457200" rtl="0" eaLnBrk="1" fontAlgn="base" hangingPunct="1">
        <a:lnSpc>
          <a:spcPts val="35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Verdana" charset="0"/>
          <a:ea typeface="ヒラギノ角ゴ Pro W3" charset="0"/>
        </a:defRPr>
      </a:lvl8pPr>
      <a:lvl9pPr marL="1828800" algn="l" defTabSz="457200" rtl="0" eaLnBrk="1" fontAlgn="base" hangingPunct="1">
        <a:lnSpc>
          <a:spcPts val="3500"/>
        </a:lnSpc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Verdana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lnSpc>
          <a:spcPts val="2500"/>
        </a:lnSpc>
        <a:spcBef>
          <a:spcPts val="1000"/>
        </a:spcBef>
        <a:spcAft>
          <a:spcPct val="0"/>
        </a:spcAft>
        <a:buClr>
          <a:schemeClr val="tx1"/>
        </a:buClr>
        <a:defRPr sz="2400" b="1" kern="1200" spc="-100">
          <a:solidFill>
            <a:schemeClr val="tx1"/>
          </a:solidFill>
          <a:latin typeface="Verdana"/>
          <a:ea typeface="ヒラギノ角ゴ Pro W3" charset="0"/>
          <a:cs typeface="Verdana"/>
        </a:defRPr>
      </a:lvl1pPr>
      <a:lvl2pPr marL="358775" indent="-358775" algn="l" defTabSz="457200" rtl="0" eaLnBrk="1" fontAlgn="base" hangingPunct="1">
        <a:spcBef>
          <a:spcPts val="500"/>
        </a:spcBef>
        <a:spcAft>
          <a:spcPct val="0"/>
        </a:spcAft>
        <a:buClr>
          <a:schemeClr val="tx1"/>
        </a:buClr>
        <a:buFont typeface="Lucida Grande" charset="0"/>
        <a:buChar char="●"/>
        <a:defRPr sz="2200" kern="1200" spc="-100">
          <a:solidFill>
            <a:schemeClr val="tx2"/>
          </a:solidFill>
          <a:latin typeface="Verdana"/>
          <a:ea typeface="ヒラギノ角ゴ Pro W3" charset="0"/>
          <a:cs typeface="Verdana"/>
        </a:defRPr>
      </a:lvl2pPr>
      <a:lvl3pPr marL="633413" indent="-317500" algn="l" defTabSz="457200" rtl="0" eaLnBrk="1" fontAlgn="base" hangingPunct="1">
        <a:spcBef>
          <a:spcPts val="500"/>
        </a:spcBef>
        <a:spcAft>
          <a:spcPct val="0"/>
        </a:spcAft>
        <a:buClr>
          <a:schemeClr val="tx1"/>
        </a:buClr>
        <a:buFont typeface="Lucida Grande" charset="0"/>
        <a:buChar char="●"/>
        <a:defRPr sz="2000" kern="1200" spc="-100">
          <a:solidFill>
            <a:schemeClr val="tx2"/>
          </a:solidFill>
          <a:latin typeface="Verdana"/>
          <a:ea typeface="ヒラギノ角ゴ Pro W3" charset="0"/>
          <a:cs typeface="Verdana"/>
        </a:defRPr>
      </a:lvl3pPr>
      <a:lvl4pPr marL="917575" indent="-317500" algn="l" defTabSz="457200" rtl="0" eaLnBrk="1" fontAlgn="base" hangingPunct="1">
        <a:spcBef>
          <a:spcPts val="500"/>
        </a:spcBef>
        <a:spcAft>
          <a:spcPct val="0"/>
        </a:spcAft>
        <a:buClr>
          <a:schemeClr val="tx1"/>
        </a:buClr>
        <a:buFont typeface="Lucida Grande" charset="0"/>
        <a:buChar char="●"/>
        <a:defRPr kern="1200" spc="-100">
          <a:solidFill>
            <a:schemeClr val="tx2"/>
          </a:solidFill>
          <a:latin typeface="Verdana"/>
          <a:ea typeface="ヒラギノ角ゴ Pro W3" charset="0"/>
          <a:cs typeface="Verdana"/>
        </a:defRPr>
      </a:lvl4pPr>
      <a:lvl5pPr marL="1238250" indent="-317500" algn="l" defTabSz="457200" rtl="0" eaLnBrk="1" fontAlgn="base" hangingPunct="1">
        <a:spcBef>
          <a:spcPts val="500"/>
        </a:spcBef>
        <a:spcAft>
          <a:spcPct val="0"/>
        </a:spcAft>
        <a:buClr>
          <a:schemeClr val="tx1"/>
        </a:buClr>
        <a:buFont typeface="Lucida Grande" charset="0"/>
        <a:buChar char="●"/>
        <a:defRPr sz="1600" kern="1200" spc="-100">
          <a:solidFill>
            <a:schemeClr val="tx2"/>
          </a:solidFill>
          <a:latin typeface="Verdana"/>
          <a:ea typeface="ヒラギノ角ゴ Pro W3" charset="0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41.png"/><Relationship Id="rId4" Type="http://schemas.openxmlformats.org/officeDocument/2006/relationships/image" Target="../media/image29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47.png"/><Relationship Id="rId4" Type="http://schemas.openxmlformats.org/officeDocument/2006/relationships/image" Target="../media/image26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openxmlformats.org/officeDocument/2006/relationships/image" Target="../media/image47.png"/><Relationship Id="rId4" Type="http://schemas.openxmlformats.org/officeDocument/2006/relationships/image" Target="../media/image26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aristides.gonzalez@danfoss.co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danfoss.com.mx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37415" r="4495" b="14907"/>
          <a:stretch/>
        </p:blipFill>
        <p:spPr>
          <a:xfrm>
            <a:off x="0" y="0"/>
            <a:ext cx="12192000" cy="68675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Danfoss Drives</a:t>
            </a:r>
            <a:br>
              <a:rPr lang="en-US" dirty="0"/>
            </a:br>
            <a:r>
              <a:rPr lang="en-US" dirty="0"/>
              <a:t>Products Portfolio</a:t>
            </a:r>
            <a:br>
              <a:rPr lang="en-US" dirty="0"/>
            </a:br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046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3100" y="295276"/>
            <a:ext cx="8308975" cy="810545"/>
          </a:xfrm>
        </p:spPr>
        <p:txBody>
          <a:bodyPr/>
          <a:lstStyle/>
          <a:p>
            <a:r>
              <a:rPr lang="en-US" dirty="0"/>
              <a:t>VACON</a:t>
            </a:r>
            <a:r>
              <a:rPr lang="en-US" baseline="30000" dirty="0"/>
              <a:t>®</a:t>
            </a:r>
            <a:r>
              <a:rPr lang="en-US" dirty="0"/>
              <a:t> 20 X</a:t>
            </a:r>
            <a:br>
              <a:rPr lang="en-US" dirty="0"/>
            </a:br>
            <a:r>
              <a:rPr lang="en-US" sz="1600" dirty="0">
                <a:solidFill>
                  <a:srgbClr val="000000"/>
                </a:solidFill>
              </a:rPr>
              <a:t>Performance under pressure</a:t>
            </a:r>
            <a:br>
              <a:rPr lang="en-US" sz="1600" dirty="0">
                <a:solidFill>
                  <a:srgbClr val="000000"/>
                </a:solidFill>
              </a:rPr>
            </a:br>
            <a:br>
              <a:rPr lang="en-US" sz="1600" dirty="0"/>
            </a:br>
            <a:br>
              <a:rPr lang="en-US" sz="1600" dirty="0"/>
            </a:br>
            <a:br>
              <a:rPr lang="en-US" sz="2600" dirty="0"/>
            </a:br>
            <a:endParaRPr lang="en-US" sz="2600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1881518" y="2034525"/>
            <a:ext cx="3969261" cy="1099132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>
                <a:solidFill>
                  <a:srgbClr val="000000"/>
                </a:solidFill>
              </a:rPr>
              <a:t>Power range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>
                <a:solidFill>
                  <a:srgbClr val="000000"/>
                </a:solidFill>
              </a:rPr>
              <a:t>1 x 208-240 V.....</a:t>
            </a:r>
            <a:r>
              <a:rPr lang="da-DK" dirty="0">
                <a:solidFill>
                  <a:srgbClr val="000000"/>
                </a:solidFill>
              </a:rPr>
              <a:t>......</a:t>
            </a:r>
            <a:r>
              <a:rPr lang="pl-PL" dirty="0">
                <a:solidFill>
                  <a:srgbClr val="000000"/>
                </a:solidFill>
              </a:rPr>
              <a:t>....</a:t>
            </a:r>
            <a:r>
              <a:rPr lang="da-DK" dirty="0">
                <a:solidFill>
                  <a:srgbClr val="000000"/>
                </a:solidFill>
              </a:rPr>
              <a:t>..</a:t>
            </a:r>
            <a:r>
              <a:rPr lang="pl-PL" dirty="0">
                <a:solidFill>
                  <a:srgbClr val="000000"/>
                </a:solidFill>
              </a:rPr>
              <a:t> 0.75-1.5 kW</a:t>
            </a:r>
            <a:endParaRPr lang="da-DK" dirty="0">
              <a:solidFill>
                <a:srgbClr val="000000"/>
              </a:solidFill>
            </a:endParaRP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dirty="0">
                <a:solidFill>
                  <a:srgbClr val="000000"/>
                </a:solidFill>
              </a:rPr>
              <a:t>3</a:t>
            </a:r>
            <a:r>
              <a:rPr lang="pl-PL" dirty="0">
                <a:solidFill>
                  <a:srgbClr val="000000"/>
                </a:solidFill>
              </a:rPr>
              <a:t> x </a:t>
            </a:r>
            <a:r>
              <a:rPr lang="da-DK" dirty="0">
                <a:solidFill>
                  <a:srgbClr val="000000"/>
                </a:solidFill>
              </a:rPr>
              <a:t>208-240</a:t>
            </a:r>
            <a:r>
              <a:rPr lang="pl-PL" dirty="0">
                <a:solidFill>
                  <a:srgbClr val="000000"/>
                </a:solidFill>
              </a:rPr>
              <a:t> V................. </a:t>
            </a:r>
            <a:r>
              <a:rPr lang="da-DK" dirty="0">
                <a:solidFill>
                  <a:srgbClr val="000000"/>
                </a:solidFill>
              </a:rPr>
              <a:t>0.75-4.0 </a:t>
            </a:r>
            <a:r>
              <a:rPr lang="pl-PL" dirty="0">
                <a:solidFill>
                  <a:srgbClr val="000000"/>
                </a:solidFill>
              </a:rPr>
              <a:t>kW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>
                <a:solidFill>
                  <a:srgbClr val="000000"/>
                </a:solidFill>
              </a:rPr>
              <a:t>3 x </a:t>
            </a:r>
            <a:r>
              <a:rPr lang="da-DK" dirty="0">
                <a:solidFill>
                  <a:srgbClr val="000000"/>
                </a:solidFill>
              </a:rPr>
              <a:t>380-480</a:t>
            </a:r>
            <a:r>
              <a:rPr lang="pl-PL" dirty="0">
                <a:solidFill>
                  <a:srgbClr val="000000"/>
                </a:solidFill>
              </a:rPr>
              <a:t> V..................</a:t>
            </a:r>
            <a:r>
              <a:rPr lang="da-DK" dirty="0">
                <a:solidFill>
                  <a:srgbClr val="000000"/>
                </a:solidFill>
              </a:rPr>
              <a:t>0.75-7.5 </a:t>
            </a:r>
            <a:r>
              <a:rPr lang="pl-PL" dirty="0">
                <a:solidFill>
                  <a:srgbClr val="000000"/>
                </a:solidFill>
              </a:rPr>
              <a:t>kW</a:t>
            </a: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6213428" y="2066649"/>
            <a:ext cx="4067174" cy="16113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>
                <a:solidFill>
                  <a:srgbClr val="000000"/>
                </a:solidFill>
              </a:rPr>
              <a:t>Enclosure rating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IP66/UL Type 4X </a:t>
            </a:r>
            <a:r>
              <a:rPr lang="pl-PL" dirty="0">
                <a:solidFill>
                  <a:srgbClr val="000000"/>
                </a:solidFill>
              </a:rPr>
              <a:t>	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4843" y="2891381"/>
            <a:ext cx="6950075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000" b="1" kern="1200" spc="-100">
                <a:solidFill>
                  <a:schemeClr val="accent5"/>
                </a:solidFill>
                <a:latin typeface="Verdana"/>
                <a:ea typeface="ヒラギノ角ゴ Pro W3" charset="0"/>
                <a:cs typeface="Verdana"/>
              </a:defRPr>
            </a:lvl1pPr>
            <a:lvl2pPr algn="l" defTabSz="457200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52E"/>
                </a:solidFill>
                <a:latin typeface="Verdana" charset="0"/>
                <a:ea typeface="ヒラギノ角ゴ Pro W3" charset="0"/>
                <a:cs typeface="Verdana" pitchFamily="34" charset="0"/>
              </a:defRPr>
            </a:lvl2pPr>
            <a:lvl3pPr algn="l" defTabSz="457200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52E"/>
                </a:solidFill>
                <a:latin typeface="Verdana" charset="0"/>
                <a:ea typeface="ヒラギノ角ゴ Pro W3" charset="0"/>
                <a:cs typeface="Verdana" pitchFamily="34" charset="0"/>
              </a:defRPr>
            </a:lvl3pPr>
            <a:lvl4pPr algn="l" defTabSz="457200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52E"/>
                </a:solidFill>
                <a:latin typeface="Verdana" charset="0"/>
                <a:ea typeface="ヒラギノ角ゴ Pro W3" charset="0"/>
                <a:cs typeface="Verdana" pitchFamily="34" charset="0"/>
              </a:defRPr>
            </a:lvl4pPr>
            <a:lvl5pPr algn="l" defTabSz="457200" rt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752E"/>
                </a:solidFill>
                <a:latin typeface="Verdana" charset="0"/>
                <a:ea typeface="ヒラギノ角ゴ Pro W3" charset="0"/>
                <a:cs typeface="Verdana" pitchFamily="34" charset="0"/>
              </a:defRPr>
            </a:lvl5pPr>
            <a:lvl6pPr marL="457200" algn="l" defTabSz="457200" rtl="0" eaLnBrk="1" fontAlgn="base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Verdana" charset="0"/>
                <a:ea typeface="ヒラギノ角ゴ Pro W3" charset="0"/>
              </a:defRPr>
            </a:lvl6pPr>
            <a:lvl7pPr marL="914400" algn="l" defTabSz="457200" rtl="0" eaLnBrk="1" fontAlgn="base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Verdana" charset="0"/>
                <a:ea typeface="ヒラギノ角ゴ Pro W3" charset="0"/>
              </a:defRPr>
            </a:lvl7pPr>
            <a:lvl8pPr marL="1371600" algn="l" defTabSz="457200" rtl="0" eaLnBrk="1" fontAlgn="base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Verdana" charset="0"/>
                <a:ea typeface="ヒラギノ角ゴ Pro W3" charset="0"/>
              </a:defRPr>
            </a:lvl8pPr>
            <a:lvl9pPr marL="1828800" algn="l" defTabSz="457200" rtl="0" eaLnBrk="1" fontAlgn="base" hangingPunct="1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Verdana" charset="0"/>
                <a:ea typeface="ヒラギノ角ゴ Pro W3" charset="0"/>
              </a:defRPr>
            </a:lvl9pPr>
          </a:lstStyle>
          <a:p>
            <a:endParaRPr lang="en-US" sz="7200" dirty="0"/>
          </a:p>
        </p:txBody>
      </p:sp>
      <p:sp>
        <p:nvSpPr>
          <p:cNvPr id="5" name="Subtitle 4"/>
          <p:cNvSpPr>
            <a:spLocks noGrp="1"/>
          </p:cNvSpPr>
          <p:nvPr>
            <p:ph type="body" sz="quarter" idx="13"/>
          </p:nvPr>
        </p:nvSpPr>
        <p:spPr>
          <a:xfrm>
            <a:off x="1993424" y="1341438"/>
            <a:ext cx="8263414" cy="72787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</a:rPr>
              <a:t>The tough drive that can withstand high pressure cleaning, </a:t>
            </a:r>
            <a:r>
              <a:rPr lang="da-DK" sz="1600" dirty="0">
                <a:solidFill>
                  <a:srgbClr val="000000"/>
                </a:solidFill>
              </a:rPr>
              <a:t>heat, </a:t>
            </a:r>
            <a:r>
              <a:rPr lang="da-DK" sz="1600" dirty="0" err="1">
                <a:solidFill>
                  <a:srgbClr val="000000"/>
                </a:solidFill>
              </a:rPr>
              <a:t>dirt</a:t>
            </a:r>
            <a:r>
              <a:rPr lang="da-DK" sz="1600" dirty="0">
                <a:solidFill>
                  <a:srgbClr val="000000"/>
                </a:solidFill>
              </a:rPr>
              <a:t> and vibration.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1" name="Picture 10" descr="20x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0927" y="3031218"/>
            <a:ext cx="3699690" cy="30673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C56B977-A7F1-4ACB-9692-6B20A13E5BA1}"/>
              </a:ext>
            </a:extLst>
          </p:cNvPr>
          <p:cNvGrpSpPr/>
          <p:nvPr/>
        </p:nvGrpSpPr>
        <p:grpSpPr>
          <a:xfrm>
            <a:off x="1933576" y="5838511"/>
            <a:ext cx="4810125" cy="417192"/>
            <a:chOff x="409575" y="5618315"/>
            <a:chExt cx="5416078" cy="46974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3AEB33-C858-45D5-B1AD-7A6BF15E2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473" y="5642450"/>
              <a:ext cx="999180" cy="3756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EC0B5F-2899-4121-9FBA-DB6BA59F8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959" y="5653778"/>
              <a:ext cx="1048714" cy="37425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888BD4-0421-4463-9611-1587B4002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720" y="5679292"/>
              <a:ext cx="1072584" cy="34227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C2C7161-BE9F-4197-9621-6B9C3C256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75" y="5618315"/>
              <a:ext cx="860252" cy="45510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96A9778-367F-4D03-84C4-BA88255FE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643" y="5632962"/>
              <a:ext cx="860252" cy="455101"/>
            </a:xfrm>
            <a:prstGeom prst="rect">
              <a:avLst/>
            </a:prstGeom>
          </p:spPr>
        </p:pic>
      </p:grpSp>
      <p:pic>
        <p:nvPicPr>
          <p:cNvPr id="20" name="Picture 6" descr="http://www.google.de/url?source=imglanding&amp;ct=img&amp;q=http://autoworks.com.ua/wp-content/uploads/2012/06/CANopen.png&amp;sa=X&amp;ei=6_JRVf3XE8bfU7-NgcgM&amp;ved=0CAkQ8wc&amp;usg=AFQjCNGNeuUov73a1jPprzSlZq7Yo3ocnA">
            <a:extLst>
              <a:ext uri="{FF2B5EF4-FFF2-40B4-BE49-F238E27FC236}">
                <a16:creationId xmlns:a16="http://schemas.microsoft.com/office/drawing/2014/main" id="{FF6D2936-6D45-414C-89F4-B9D0A0FC3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771" y="5916546"/>
            <a:ext cx="1203547" cy="28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36459D2-B98F-4073-A4BE-B7464EB34481}"/>
              </a:ext>
            </a:extLst>
          </p:cNvPr>
          <p:cNvGrpSpPr/>
          <p:nvPr/>
        </p:nvGrpSpPr>
        <p:grpSpPr>
          <a:xfrm>
            <a:off x="8923948" y="2754000"/>
            <a:ext cx="1350000" cy="1350000"/>
            <a:chOff x="3984313" y="4283820"/>
            <a:chExt cx="1350000" cy="1350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ED976AE-0394-4D4E-8150-0C94641F26EC}"/>
                </a:ext>
              </a:extLst>
            </p:cNvPr>
            <p:cNvSpPr/>
            <p:nvPr/>
          </p:nvSpPr>
          <p:spPr>
            <a:xfrm>
              <a:off x="3984313" y="4283820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146960-1E25-4A9C-B60A-94887161207A}"/>
                </a:ext>
              </a:extLst>
            </p:cNvPr>
            <p:cNvSpPr txBox="1"/>
            <p:nvPr/>
          </p:nvSpPr>
          <p:spPr>
            <a:xfrm>
              <a:off x="4096067" y="4402032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62500" lnSpcReduction="20000"/>
            </a:bodyPr>
            <a:lstStyle/>
            <a:p>
              <a:r>
                <a:rPr lang="en-US" sz="4000" b="1" dirty="0">
                  <a:solidFill>
                    <a:schemeClr val="accent2"/>
                  </a:solidFill>
                </a:rPr>
                <a:t>150%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136E960-ECBE-4231-B830-25963E106CCB}"/>
                </a:ext>
              </a:extLst>
            </p:cNvPr>
            <p:cNvSpPr txBox="1"/>
            <p:nvPr/>
          </p:nvSpPr>
          <p:spPr>
            <a:xfrm>
              <a:off x="4119314" y="4733835"/>
              <a:ext cx="1079999" cy="8079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US" sz="900" b="1" dirty="0">
                  <a:solidFill>
                    <a:schemeClr val="accent2"/>
                  </a:solidFill>
                </a:rPr>
                <a:t>motor torque for up to 1 minute enables you to use a smaller drive without sacrificing efficiency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FCB0EB-E313-4484-95BE-708F3D743C64}"/>
              </a:ext>
            </a:extLst>
          </p:cNvPr>
          <p:cNvGrpSpPr/>
          <p:nvPr/>
        </p:nvGrpSpPr>
        <p:grpSpPr>
          <a:xfrm>
            <a:off x="7124918" y="4122253"/>
            <a:ext cx="1350000" cy="1350000"/>
            <a:chOff x="7205475" y="4640382"/>
            <a:chExt cx="1350000" cy="1350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C9C4E0-2404-44AB-807F-280911CFECEC}"/>
                </a:ext>
              </a:extLst>
            </p:cNvPr>
            <p:cNvSpPr/>
            <p:nvPr/>
          </p:nvSpPr>
          <p:spPr>
            <a:xfrm>
              <a:off x="7205475" y="4640382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C3D735-E4C7-4D44-AC6A-54C2169C823F}"/>
                </a:ext>
              </a:extLst>
            </p:cNvPr>
            <p:cNvSpPr txBox="1"/>
            <p:nvPr/>
          </p:nvSpPr>
          <p:spPr>
            <a:xfrm>
              <a:off x="7317229" y="4758594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en-US" sz="1600" b="1" dirty="0">
                  <a:solidFill>
                    <a:schemeClr val="accent2"/>
                  </a:solidFill>
                </a:rPr>
                <a:t>PM motor control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131F2D-1730-4247-8E0D-E05C7ADFA194}"/>
                </a:ext>
              </a:extLst>
            </p:cNvPr>
            <p:cNvSpPr txBox="1"/>
            <p:nvPr/>
          </p:nvSpPr>
          <p:spPr>
            <a:xfrm>
              <a:off x="7340476" y="5267757"/>
              <a:ext cx="1079999" cy="512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and asynchronous motor control as standard increase flexibility and efficiency.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341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525480" y="5930000"/>
            <a:ext cx="214252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&gt; Return to VLT</a:t>
            </a:r>
            <a:r>
              <a:rPr lang="da-DK" sz="1100" baseline="300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®</a:t>
            </a: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 </a:t>
            </a:r>
            <a:r>
              <a:rPr lang="da-DK" sz="1100" dirty="0" err="1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overview</a:t>
            </a:r>
            <a:endParaRPr lang="da-DK" sz="1100" dirty="0">
              <a:solidFill>
                <a:schemeClr val="tx2"/>
              </a:solidFill>
              <a:latin typeface="Verdana"/>
              <a:ea typeface="ヒラギノ角ゴ Pro W3" charset="0"/>
              <a:cs typeface="Verdana"/>
            </a:endParaRPr>
          </a:p>
        </p:txBody>
      </p:sp>
      <p:sp>
        <p:nvSpPr>
          <p:cNvPr id="19" name="Content Placeholder 7"/>
          <p:cNvSpPr txBox="1">
            <a:spLocks/>
          </p:cNvSpPr>
          <p:nvPr/>
        </p:nvSpPr>
        <p:spPr>
          <a:xfrm>
            <a:off x="1761991" y="1273013"/>
            <a:ext cx="4832522" cy="1071881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 de potencias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dirty="0"/>
              <a:t>1</a:t>
            </a:r>
            <a:r>
              <a:rPr lang="pl-PL" dirty="0"/>
              <a:t> x 200</a:t>
            </a:r>
            <a:r>
              <a:rPr lang="da-DK" dirty="0"/>
              <a:t>-</a:t>
            </a:r>
            <a:r>
              <a:rPr lang="pl-PL" dirty="0"/>
              <a:t>240V...</a:t>
            </a:r>
            <a:r>
              <a:rPr lang="en-US" dirty="0"/>
              <a:t>..0.5 -</a:t>
            </a:r>
            <a:r>
              <a:rPr lang="da-DK" dirty="0"/>
              <a:t> 5</a:t>
            </a:r>
            <a:r>
              <a:rPr lang="en-US" dirty="0"/>
              <a:t>HP / 0.37 – 2.2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dirty="0"/>
              <a:t>3</a:t>
            </a:r>
            <a:r>
              <a:rPr lang="pl-PL" dirty="0"/>
              <a:t> x 200</a:t>
            </a:r>
            <a:r>
              <a:rPr lang="da-DK" dirty="0"/>
              <a:t>-</a:t>
            </a:r>
            <a:r>
              <a:rPr lang="pl-PL" dirty="0"/>
              <a:t>240V</a:t>
            </a:r>
            <a:r>
              <a:rPr lang="da-DK" dirty="0"/>
              <a:t>..</a:t>
            </a:r>
            <a:r>
              <a:rPr lang="pl-PL" dirty="0"/>
              <a:t>...</a:t>
            </a:r>
            <a:r>
              <a:rPr lang="en-US" dirty="0"/>
              <a:t>0.5 -</a:t>
            </a:r>
            <a:r>
              <a:rPr lang="da-DK" dirty="0"/>
              <a:t> 5</a:t>
            </a:r>
            <a:r>
              <a:rPr lang="en-US" dirty="0"/>
              <a:t>HP / 0.37 - 4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380</a:t>
            </a:r>
            <a:r>
              <a:rPr lang="da-DK" dirty="0"/>
              <a:t>-</a:t>
            </a:r>
            <a:r>
              <a:rPr lang="pl-PL" dirty="0"/>
              <a:t>480V.....</a:t>
            </a:r>
            <a:r>
              <a:rPr lang="en-US" dirty="0"/>
              <a:t>0.75 - 25HP / 0.55 - 22 kW</a:t>
            </a:r>
            <a:endParaRPr lang="pl-PL" dirty="0"/>
          </a:p>
        </p:txBody>
      </p:sp>
      <p:grpSp>
        <p:nvGrpSpPr>
          <p:cNvPr id="22" name="Group 21"/>
          <p:cNvGrpSpPr/>
          <p:nvPr/>
        </p:nvGrpSpPr>
        <p:grpSpPr>
          <a:xfrm>
            <a:off x="6742251" y="2615937"/>
            <a:ext cx="1350000" cy="1350000"/>
            <a:chOff x="3984313" y="4283820"/>
            <a:chExt cx="1350000" cy="1350000"/>
          </a:xfrm>
        </p:grpSpPr>
        <p:sp>
          <p:nvSpPr>
            <p:cNvPr id="23" name="Rectangle 22"/>
            <p:cNvSpPr/>
            <p:nvPr/>
          </p:nvSpPr>
          <p:spPr>
            <a:xfrm>
              <a:off x="3984313" y="4283820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96067" y="4402032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62500" lnSpcReduction="20000"/>
            </a:bodyPr>
            <a:lstStyle/>
            <a:p>
              <a:r>
                <a:rPr lang="en-US" sz="4000" b="1" dirty="0">
                  <a:solidFill>
                    <a:schemeClr val="accent2"/>
                  </a:solidFill>
                </a:rPr>
                <a:t>150%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19314" y="4733835"/>
              <a:ext cx="1079999" cy="8079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US" sz="900" b="1" dirty="0">
                  <a:solidFill>
                    <a:schemeClr val="accent2"/>
                  </a:solidFill>
                </a:rPr>
                <a:t>motor torque for up to 1 minute enables you to use a smaller drive without sacrificing efficiency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93558" y="2295468"/>
            <a:ext cx="1350000" cy="1350000"/>
            <a:chOff x="5924525" y="2855070"/>
            <a:chExt cx="1350000" cy="1350000"/>
          </a:xfrm>
        </p:grpSpPr>
        <p:sp>
          <p:nvSpPr>
            <p:cNvPr id="27" name="Rectangle 26"/>
            <p:cNvSpPr/>
            <p:nvPr/>
          </p:nvSpPr>
          <p:spPr>
            <a:xfrm>
              <a:off x="5924525" y="2855070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6279" y="2944707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100" b="1" dirty="0">
                  <a:solidFill>
                    <a:schemeClr val="accent2"/>
                  </a:solidFill>
                </a:rPr>
                <a:t>Increased drive lifetime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30951" y="3314610"/>
              <a:ext cx="1079999" cy="718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Improved EMC performance and reduced voltage ripple on the DC link enhance reliability and drive lifetime.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56" y="5966000"/>
            <a:ext cx="952583" cy="30398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466" y="5907632"/>
            <a:ext cx="764007" cy="4041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504771" y="4321774"/>
            <a:ext cx="3645242" cy="16312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 err="1"/>
              <a:t>Tipos</a:t>
            </a:r>
            <a:r>
              <a:rPr lang="en-US" sz="1400" b="1" dirty="0"/>
              <a:t> de </a:t>
            </a:r>
            <a:r>
              <a:rPr lang="en-US" sz="1400" b="1" dirty="0" err="1"/>
              <a:t>aplicaciones</a:t>
            </a:r>
            <a:r>
              <a:rPr lang="en-US" sz="1400" b="1" dirty="0"/>
              <a:t>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Industria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Transportadores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Bombas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Ventiladores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Midi Drive FC-280</a:t>
            </a:r>
            <a:br>
              <a:rPr lang="en-US" dirty="0"/>
            </a:br>
            <a:r>
              <a:rPr lang="en-US" sz="1600" dirty="0" err="1"/>
              <a:t>Equipo</a:t>
            </a:r>
            <a:r>
              <a:rPr lang="en-US" sz="1600" dirty="0"/>
              <a:t> de </a:t>
            </a:r>
            <a:r>
              <a:rPr lang="en-US" sz="1600" dirty="0" err="1"/>
              <a:t>propósito</a:t>
            </a:r>
            <a:r>
              <a:rPr lang="en-US" sz="1600" dirty="0"/>
              <a:t> general para control de </a:t>
            </a:r>
            <a:r>
              <a:rPr lang="en-US" sz="1600" dirty="0" err="1"/>
              <a:t>motores</a:t>
            </a:r>
            <a:r>
              <a:rPr lang="en-US" sz="1600" dirty="0"/>
              <a:t> AC hasta 22 kW</a:t>
            </a:r>
            <a:br>
              <a:rPr lang="en-US" dirty="0"/>
            </a:br>
            <a:endParaRPr lang="es-VE" dirty="0"/>
          </a:p>
        </p:txBody>
      </p:sp>
      <p:sp>
        <p:nvSpPr>
          <p:cNvPr id="37" name="Content Placeholder 7"/>
          <p:cNvSpPr txBox="1">
            <a:spLocks/>
          </p:cNvSpPr>
          <p:nvPr/>
        </p:nvSpPr>
        <p:spPr>
          <a:xfrm>
            <a:off x="6609277" y="1340759"/>
            <a:ext cx="3650950" cy="7846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Características</a:t>
            </a:r>
            <a:r>
              <a:rPr lang="en-US" b="1" dirty="0"/>
              <a:t> de </a:t>
            </a:r>
            <a:r>
              <a:rPr lang="en-US" b="1" dirty="0" err="1"/>
              <a:t>encapsulado</a:t>
            </a:r>
            <a:endParaRPr lang="en-US" b="1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IP20</a:t>
            </a:r>
            <a:r>
              <a:rPr lang="pl-PL" dirty="0"/>
              <a:t>	</a:t>
            </a:r>
            <a:endParaRPr lang="en-US" sz="1200" i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15" y="5857631"/>
            <a:ext cx="953037" cy="5041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97" y="5907632"/>
            <a:ext cx="931383" cy="33238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921739" y="4087373"/>
            <a:ext cx="1350000" cy="1350000"/>
            <a:chOff x="7205475" y="4640382"/>
            <a:chExt cx="1350000" cy="1350000"/>
          </a:xfrm>
        </p:grpSpPr>
        <p:sp>
          <p:nvSpPr>
            <p:cNvPr id="39" name="Rectangle 38"/>
            <p:cNvSpPr/>
            <p:nvPr/>
          </p:nvSpPr>
          <p:spPr>
            <a:xfrm>
              <a:off x="7205475" y="4640382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317229" y="4758594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en-US" sz="1600" b="1" dirty="0">
                  <a:solidFill>
                    <a:schemeClr val="accent2"/>
                  </a:solidFill>
                </a:rPr>
                <a:t>PM motor control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40476" y="5267757"/>
              <a:ext cx="1079999" cy="512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and asynchronous motor control as standard increase flexibility and efficiency.</a:t>
              </a:r>
            </a:p>
          </p:txBody>
        </p:sp>
      </p:grpSp>
      <p:pic>
        <p:nvPicPr>
          <p:cNvPr id="31" name="Picture 6" descr="http://www.google.de/url?source=imglanding&amp;ct=img&amp;q=http://autoworks.com.ua/wp-content/uploads/2012/06/CANopen.png&amp;sa=X&amp;ei=6_JRVf3XE8bfU7-NgcgM&amp;ved=0CAkQ8wc&amp;usg=AFQjCNGNeuUov73a1jPprzSlZq7Yo3ocnA">
            <a:extLst>
              <a:ext uri="{FF2B5EF4-FFF2-40B4-BE49-F238E27FC236}">
                <a16:creationId xmlns:a16="http://schemas.microsoft.com/office/drawing/2014/main" id="{B80E702B-7206-447A-90CB-A07500CC3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7581" y="5966802"/>
            <a:ext cx="1203547" cy="28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97D355-8DCB-42D6-B8D0-1CE5078632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76" y="2125361"/>
            <a:ext cx="3935888" cy="39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8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Danfoss Drives</a:t>
            </a:r>
            <a:br>
              <a:rPr lang="da-DK" dirty="0"/>
            </a:br>
            <a:r>
              <a:rPr lang="da-DK" sz="1800" dirty="0"/>
              <a:t>Standard Drives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4041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43101" y="295275"/>
            <a:ext cx="8308974" cy="936000"/>
          </a:xfrm>
        </p:spPr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HVAC Drive FC 102</a:t>
            </a:r>
            <a:br>
              <a:rPr lang="en-US" dirty="0"/>
            </a:br>
            <a:r>
              <a:rPr lang="en-US" sz="1600" dirty="0" err="1"/>
              <a:t>Calefacción</a:t>
            </a:r>
            <a:r>
              <a:rPr lang="en-US" sz="1600" dirty="0"/>
              <a:t>, </a:t>
            </a:r>
            <a:r>
              <a:rPr lang="en-US" sz="1600" dirty="0" err="1"/>
              <a:t>ventilación</a:t>
            </a:r>
            <a:r>
              <a:rPr lang="en-US" sz="1600" dirty="0"/>
              <a:t> y </a:t>
            </a:r>
            <a:r>
              <a:rPr lang="en-US" sz="1600" dirty="0" err="1"/>
              <a:t>aire</a:t>
            </a:r>
            <a:r>
              <a:rPr lang="en-US" sz="1600" dirty="0"/>
              <a:t> </a:t>
            </a:r>
            <a:r>
              <a:rPr lang="en-US" sz="1600" dirty="0" err="1"/>
              <a:t>acondicionado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>
          <a:xfrm>
            <a:off x="1943101" y="1341438"/>
            <a:ext cx="4575594" cy="161131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 de potencias: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dirty="0"/>
              <a:t>1 x 200-240V........... 1.5 to 30 HP / 1.1 - 22 kW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200</a:t>
            </a:r>
            <a:r>
              <a:rPr lang="da-DK" dirty="0"/>
              <a:t>-</a:t>
            </a:r>
            <a:r>
              <a:rPr lang="pl-PL" dirty="0"/>
              <a:t>240V...</a:t>
            </a:r>
            <a:r>
              <a:rPr lang="en-US" dirty="0"/>
              <a:t>.......</a:t>
            </a:r>
            <a:r>
              <a:rPr lang="pl-PL" dirty="0"/>
              <a:t>.</a:t>
            </a:r>
            <a:r>
              <a:rPr lang="en-US" dirty="0"/>
              <a:t>.1.5 to 60 HP / 1.1 - 45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380</a:t>
            </a:r>
            <a:r>
              <a:rPr lang="da-DK" dirty="0"/>
              <a:t>-</a:t>
            </a:r>
            <a:r>
              <a:rPr lang="pl-PL" dirty="0"/>
              <a:t>480V.....</a:t>
            </a:r>
            <a:r>
              <a:rPr lang="en-US" dirty="0"/>
              <a:t>1.5 to 1350 HP / 1.1 - 1000 kW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525</a:t>
            </a:r>
            <a:r>
              <a:rPr lang="da-DK" dirty="0"/>
              <a:t>-</a:t>
            </a:r>
            <a:r>
              <a:rPr lang="pl-PL" dirty="0"/>
              <a:t>600V.....</a:t>
            </a:r>
            <a:r>
              <a:rPr lang="en-US" dirty="0"/>
              <a:t>1.5 to 1550 HP / 1.1 - 1400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525</a:t>
            </a:r>
            <a:r>
              <a:rPr lang="da-DK" dirty="0"/>
              <a:t>-</a:t>
            </a:r>
            <a:r>
              <a:rPr lang="pl-PL" dirty="0"/>
              <a:t>690V...</a:t>
            </a:r>
            <a:r>
              <a:rPr lang="en-US" dirty="0"/>
              <a:t>..........................</a:t>
            </a:r>
            <a:r>
              <a:rPr lang="pl-PL" dirty="0"/>
              <a:t>..</a:t>
            </a:r>
            <a:r>
              <a:rPr lang="en-US" dirty="0"/>
              <a:t>1.1</a:t>
            </a:r>
            <a:r>
              <a:rPr lang="da-DK" dirty="0"/>
              <a:t>-</a:t>
            </a:r>
            <a:r>
              <a:rPr lang="pl-PL" dirty="0"/>
              <a:t>1</a:t>
            </a:r>
            <a:r>
              <a:rPr lang="en-US" dirty="0"/>
              <a:t>400</a:t>
            </a:r>
            <a:r>
              <a:rPr lang="pl-PL" dirty="0"/>
              <a:t> </a:t>
            </a:r>
            <a:r>
              <a:rPr lang="en-US" dirty="0"/>
              <a:t>k</a:t>
            </a:r>
            <a:r>
              <a:rPr lang="pl-PL" dirty="0"/>
              <a:t>W</a:t>
            </a:r>
            <a:endParaRPr lang="da-DK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sz="1200" i="1" dirty="0"/>
              <a:t>con 110% de </a:t>
            </a:r>
            <a:r>
              <a:rPr lang="en-US" sz="1200" i="1" dirty="0" err="1"/>
              <a:t>sobre</a:t>
            </a:r>
            <a:r>
              <a:rPr lang="en-US" sz="1200" i="1" dirty="0"/>
              <a:t> par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079104" y="2931568"/>
            <a:ext cx="1350000" cy="1423850"/>
            <a:chOff x="5443350" y="4159995"/>
            <a:chExt cx="1350000" cy="1423850"/>
          </a:xfrm>
        </p:grpSpPr>
        <p:sp>
          <p:nvSpPr>
            <p:cNvPr id="14" name="Rectangle 13"/>
            <p:cNvSpPr/>
            <p:nvPr/>
          </p:nvSpPr>
          <p:spPr>
            <a:xfrm>
              <a:off x="5443350" y="4159995"/>
              <a:ext cx="1350000" cy="142385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55104" y="4278207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77500" lnSpcReduction="20000"/>
            </a:bodyPr>
            <a:lstStyle/>
            <a:p>
              <a:r>
                <a:rPr lang="en-US" sz="4000" b="1" dirty="0">
                  <a:solidFill>
                    <a:schemeClr val="accent2"/>
                  </a:solidFill>
                </a:rPr>
                <a:t>85%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78351" y="4705260"/>
              <a:ext cx="1176331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b="1" dirty="0">
                  <a:solidFill>
                    <a:srgbClr val="E60A11"/>
                  </a:solidFill>
                </a:rPr>
                <a:t>average lower</a:t>
              </a:r>
            </a:p>
            <a:p>
              <a:r>
                <a:rPr lang="en-US" sz="800" b="1" dirty="0">
                  <a:solidFill>
                    <a:srgbClr val="E60A11"/>
                  </a:solidFill>
                </a:rPr>
                <a:t>switch room heat</a:t>
              </a:r>
            </a:p>
            <a:p>
              <a:r>
                <a:rPr lang="en-US" sz="800" b="1" dirty="0">
                  <a:solidFill>
                    <a:srgbClr val="E60A11"/>
                  </a:solidFill>
                </a:rPr>
                <a:t>load resulting from high efficiency and innovative back-channel cooling.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838589" y="2557446"/>
            <a:ext cx="1350000" cy="1350000"/>
            <a:chOff x="7326212" y="3190731"/>
            <a:chExt cx="1350000" cy="1350000"/>
          </a:xfrm>
        </p:grpSpPr>
        <p:sp>
          <p:nvSpPr>
            <p:cNvPr id="18" name="Rectangle 17"/>
            <p:cNvSpPr/>
            <p:nvPr/>
          </p:nvSpPr>
          <p:spPr>
            <a:xfrm>
              <a:off x="7326212" y="3190731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37966" y="3308943"/>
              <a:ext cx="1103247" cy="5567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25000" lnSpcReduction="20000"/>
            </a:bodyPr>
            <a:lstStyle/>
            <a:p>
              <a:pPr>
                <a:lnSpc>
                  <a:spcPts val="1680"/>
                </a:lnSpc>
              </a:pPr>
              <a:r>
                <a:rPr lang="en-US" sz="5600" b="1" dirty="0">
                  <a:solidFill>
                    <a:schemeClr val="accent2"/>
                  </a:solidFill>
                </a:rPr>
                <a:t>Save up to</a:t>
              </a:r>
            </a:p>
            <a:p>
              <a:r>
                <a:rPr lang="en-US" sz="12400" b="1" dirty="0">
                  <a:solidFill>
                    <a:schemeClr val="accent2"/>
                  </a:solidFill>
                </a:rPr>
                <a:t>50%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61213" y="3907446"/>
              <a:ext cx="107999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b="1" dirty="0">
                  <a:solidFill>
                    <a:schemeClr val="accent2"/>
                  </a:solidFill>
                </a:rPr>
                <a:t>on installation costs by applying VLT</a:t>
              </a:r>
              <a:r>
                <a:rPr lang="en-US" sz="800" b="1" baseline="30000" dirty="0">
                  <a:solidFill>
                    <a:schemeClr val="accent2"/>
                  </a:solidFill>
                </a:rPr>
                <a:t>®</a:t>
              </a:r>
              <a:r>
                <a:rPr lang="en-US" sz="800" b="1" dirty="0">
                  <a:solidFill>
                    <a:schemeClr val="accent2"/>
                  </a:solidFill>
                </a:rPr>
                <a:t> HVAC Drive</a:t>
              </a:r>
            </a:p>
          </p:txBody>
        </p:sp>
      </p:grpSp>
      <p:sp>
        <p:nvSpPr>
          <p:cNvPr id="22" name="Content Placeholder 7"/>
          <p:cNvSpPr txBox="1">
            <a:spLocks/>
          </p:cNvSpPr>
          <p:nvPr/>
        </p:nvSpPr>
        <p:spPr>
          <a:xfrm>
            <a:off x="6826141" y="1350728"/>
            <a:ext cx="3841859" cy="11030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Características</a:t>
            </a:r>
            <a:r>
              <a:rPr lang="en-US" b="1" dirty="0"/>
              <a:t> de </a:t>
            </a:r>
            <a:r>
              <a:rPr lang="en-US" b="1" dirty="0" err="1"/>
              <a:t>encapsulado</a:t>
            </a:r>
            <a:r>
              <a:rPr lang="en-US" b="1" dirty="0"/>
              <a:t>: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IP00, IP20, IP21, IP54, IP55 e IP66</a:t>
            </a:r>
            <a:endParaRPr lang="pl-PL" dirty="0"/>
          </a:p>
        </p:txBody>
      </p:sp>
      <p:grpSp>
        <p:nvGrpSpPr>
          <p:cNvPr id="25" name="Group 24"/>
          <p:cNvGrpSpPr/>
          <p:nvPr/>
        </p:nvGrpSpPr>
        <p:grpSpPr>
          <a:xfrm>
            <a:off x="1933576" y="5480973"/>
            <a:ext cx="4810125" cy="417192"/>
            <a:chOff x="409575" y="5618315"/>
            <a:chExt cx="5416078" cy="46974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473" y="5642450"/>
              <a:ext cx="999180" cy="37562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959" y="5653778"/>
              <a:ext cx="1048714" cy="37425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720" y="5679292"/>
              <a:ext cx="1072584" cy="34227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75" y="5618315"/>
              <a:ext cx="860252" cy="45510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643" y="5632962"/>
              <a:ext cx="860252" cy="45510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5439060"/>
            <a:ext cx="1219201" cy="4876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5548578"/>
            <a:ext cx="1085851" cy="3153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83" y="2933274"/>
            <a:ext cx="4355103" cy="282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1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43101" y="295275"/>
            <a:ext cx="8308974" cy="936000"/>
          </a:xfrm>
        </p:spPr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Refrigeration Drive FC 103</a:t>
            </a:r>
            <a:br>
              <a:rPr lang="en-US" dirty="0"/>
            </a:br>
            <a:r>
              <a:rPr lang="en-US" sz="1600" dirty="0" err="1"/>
              <a:t>Manejo</a:t>
            </a:r>
            <a:r>
              <a:rPr lang="en-US" sz="1600" dirty="0"/>
              <a:t> de </a:t>
            </a:r>
            <a:r>
              <a:rPr lang="en-US" sz="1600" dirty="0" err="1"/>
              <a:t>compresores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>
          <a:xfrm>
            <a:off x="1841999" y="1274890"/>
            <a:ext cx="4809927" cy="161131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 de potencias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200</a:t>
            </a:r>
            <a:r>
              <a:rPr lang="da-DK" dirty="0"/>
              <a:t>-</a:t>
            </a:r>
            <a:r>
              <a:rPr lang="pl-PL" dirty="0"/>
              <a:t>240V....</a:t>
            </a:r>
            <a:r>
              <a:rPr lang="en-US" dirty="0"/>
              <a:t>........1.5 - 60HP / 1.1 - 45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380</a:t>
            </a:r>
            <a:r>
              <a:rPr lang="da-DK" dirty="0"/>
              <a:t>-</a:t>
            </a:r>
            <a:r>
              <a:rPr lang="pl-PL" dirty="0"/>
              <a:t>480V.....</a:t>
            </a:r>
            <a:r>
              <a:rPr lang="en-US" dirty="0"/>
              <a:t>1.5 - 1350HP / 1.1 - 1000 kW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525</a:t>
            </a:r>
            <a:r>
              <a:rPr lang="da-DK" dirty="0"/>
              <a:t>-</a:t>
            </a:r>
            <a:r>
              <a:rPr lang="pl-PL" dirty="0"/>
              <a:t>600V.....</a:t>
            </a:r>
            <a:r>
              <a:rPr lang="en-US" dirty="0"/>
              <a:t>1.5 - 1550HP / 1.1 - 1400 kW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sz="1200" i="1" dirty="0"/>
              <a:t>With 110% overload torque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856607" y="2306325"/>
            <a:ext cx="1350000" cy="1350000"/>
            <a:chOff x="7205475" y="4640382"/>
            <a:chExt cx="1350000" cy="1350000"/>
          </a:xfrm>
        </p:grpSpPr>
        <p:sp>
          <p:nvSpPr>
            <p:cNvPr id="11" name="Rectangle 10"/>
            <p:cNvSpPr/>
            <p:nvPr/>
          </p:nvSpPr>
          <p:spPr>
            <a:xfrm>
              <a:off x="7205475" y="4640382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17229" y="4758594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77500" lnSpcReduction="20000"/>
            </a:bodyPr>
            <a:lstStyle/>
            <a:p>
              <a:r>
                <a:rPr lang="en-US" sz="4000" b="1" dirty="0">
                  <a:solidFill>
                    <a:schemeClr val="accent2"/>
                  </a:solidFill>
                </a:rPr>
                <a:t>25%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40476" y="5185647"/>
              <a:ext cx="107999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Energy savings can be achieved by using VLT</a:t>
              </a:r>
              <a:r>
                <a:rPr lang="en-US" sz="800" b="1" baseline="30000" dirty="0">
                  <a:solidFill>
                    <a:schemeClr val="accent2"/>
                  </a:solidFill>
                </a:rPr>
                <a:t>®</a:t>
              </a:r>
              <a:r>
                <a:rPr lang="en-US" sz="800" b="1" dirty="0">
                  <a:solidFill>
                    <a:schemeClr val="accent2"/>
                  </a:solidFill>
                </a:rPr>
                <a:t> drives to control refrigeration compressors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388007" y="2454371"/>
            <a:ext cx="1350000" cy="1409991"/>
            <a:chOff x="5492541" y="3878237"/>
            <a:chExt cx="1350000" cy="1409991"/>
          </a:xfrm>
        </p:grpSpPr>
        <p:sp>
          <p:nvSpPr>
            <p:cNvPr id="19" name="Rectangle 18"/>
            <p:cNvSpPr/>
            <p:nvPr/>
          </p:nvSpPr>
          <p:spPr>
            <a:xfrm>
              <a:off x="5492541" y="3878237"/>
              <a:ext cx="1350000" cy="1409991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04295" y="3996449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77500" lnSpcReduction="20000"/>
            </a:bodyPr>
            <a:lstStyle/>
            <a:p>
              <a:r>
                <a:rPr lang="en-US" sz="4000" b="1" dirty="0">
                  <a:solidFill>
                    <a:schemeClr val="accent2"/>
                  </a:solidFill>
                </a:rPr>
                <a:t>85%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27542" y="4423502"/>
              <a:ext cx="1138087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b="1" dirty="0">
                  <a:solidFill>
                    <a:srgbClr val="E60A11"/>
                  </a:solidFill>
                </a:rPr>
                <a:t>average lower</a:t>
              </a:r>
            </a:p>
            <a:p>
              <a:r>
                <a:rPr lang="en-US" sz="800" b="1" dirty="0">
                  <a:solidFill>
                    <a:srgbClr val="E60A11"/>
                  </a:solidFill>
                </a:rPr>
                <a:t>switch room heat</a:t>
              </a:r>
            </a:p>
            <a:p>
              <a:r>
                <a:rPr lang="en-US" sz="800" b="1" dirty="0">
                  <a:solidFill>
                    <a:srgbClr val="E60A11"/>
                  </a:solidFill>
                </a:rPr>
                <a:t>load resulting from high efficiency and innovative back-channel cooling.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50" y="5942425"/>
            <a:ext cx="952583" cy="3039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5" y="5842223"/>
            <a:ext cx="764007" cy="4041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72" y="5842223"/>
            <a:ext cx="764007" cy="4041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5" y="5931085"/>
            <a:ext cx="1085851" cy="3153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83" y="2933274"/>
            <a:ext cx="4355103" cy="2825010"/>
          </a:xfrm>
          <a:prstGeom prst="rect">
            <a:avLst/>
          </a:prstGeom>
        </p:spPr>
      </p:pic>
      <p:sp>
        <p:nvSpPr>
          <p:cNvPr id="28" name="Content Placeholder 7"/>
          <p:cNvSpPr txBox="1">
            <a:spLocks/>
          </p:cNvSpPr>
          <p:nvPr/>
        </p:nvSpPr>
        <p:spPr>
          <a:xfrm>
            <a:off x="6826141" y="1350728"/>
            <a:ext cx="3841859" cy="11030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Características</a:t>
            </a:r>
            <a:r>
              <a:rPr lang="en-US" b="1" dirty="0"/>
              <a:t> de </a:t>
            </a:r>
            <a:r>
              <a:rPr lang="en-US" b="1" dirty="0" err="1"/>
              <a:t>encapsulado</a:t>
            </a:r>
            <a:r>
              <a:rPr lang="en-US" b="1" dirty="0"/>
              <a:t>: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IP00, IP20, IP21, IP54, IP55 e IP66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67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43101" y="295275"/>
            <a:ext cx="8308974" cy="936000"/>
          </a:xfrm>
        </p:spPr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AQUA Drive FC 202</a:t>
            </a:r>
            <a:br>
              <a:rPr lang="en-US" dirty="0"/>
            </a:br>
            <a:r>
              <a:rPr lang="en-US" sz="1600" dirty="0" err="1"/>
              <a:t>Suministro</a:t>
            </a:r>
            <a:r>
              <a:rPr lang="en-US" sz="1600" dirty="0"/>
              <a:t> de </a:t>
            </a:r>
            <a:r>
              <a:rPr lang="en-US" sz="1600" dirty="0" err="1"/>
              <a:t>agua</a:t>
            </a:r>
            <a:r>
              <a:rPr lang="en-US" sz="1600" dirty="0"/>
              <a:t>, </a:t>
            </a:r>
            <a:r>
              <a:rPr lang="en-US" sz="1600" dirty="0" err="1"/>
              <a:t>aguas</a:t>
            </a:r>
            <a:r>
              <a:rPr lang="en-US" sz="1600" dirty="0"/>
              <a:t> </a:t>
            </a:r>
            <a:r>
              <a:rPr lang="en-US" sz="1600" dirty="0" err="1"/>
              <a:t>servidas</a:t>
            </a:r>
            <a:r>
              <a:rPr lang="en-US" sz="1600" dirty="0"/>
              <a:t> e </a:t>
            </a:r>
            <a:r>
              <a:rPr lang="en-US" sz="1600" dirty="0" err="1"/>
              <a:t>irrigación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>
          <a:xfrm>
            <a:off x="1943101" y="1341438"/>
            <a:ext cx="4682289" cy="161131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 de potencias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1 x 200</a:t>
            </a:r>
            <a:r>
              <a:rPr lang="da-DK" dirty="0"/>
              <a:t>-</a:t>
            </a:r>
            <a:r>
              <a:rPr lang="pl-PL" dirty="0"/>
              <a:t>240V</a:t>
            </a:r>
            <a:r>
              <a:rPr lang="en-US" dirty="0"/>
              <a:t>………..……..</a:t>
            </a:r>
            <a:r>
              <a:rPr lang="da-DK" dirty="0"/>
              <a:t>1.5 - 30HP / 1.1 - 22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1 x 380</a:t>
            </a:r>
            <a:r>
              <a:rPr lang="da-DK" dirty="0"/>
              <a:t>-</a:t>
            </a:r>
            <a:r>
              <a:rPr lang="pl-PL" dirty="0"/>
              <a:t>480V</a:t>
            </a:r>
            <a:r>
              <a:rPr lang="en-US" dirty="0"/>
              <a:t>………..…..</a:t>
            </a:r>
            <a:r>
              <a:rPr lang="pl-PL" dirty="0"/>
              <a:t>...</a:t>
            </a:r>
            <a:r>
              <a:rPr lang="en-US" dirty="0"/>
              <a:t>10 - 50HP / 7.5 - 37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200</a:t>
            </a:r>
            <a:r>
              <a:rPr lang="da-DK" dirty="0"/>
              <a:t>-</a:t>
            </a:r>
            <a:r>
              <a:rPr lang="pl-PL" dirty="0"/>
              <a:t>240V</a:t>
            </a:r>
            <a:r>
              <a:rPr lang="en-US" dirty="0"/>
              <a:t>…….….</a:t>
            </a:r>
            <a:r>
              <a:rPr lang="pl-PL" dirty="0"/>
              <a:t>.</a:t>
            </a:r>
            <a:r>
              <a:rPr lang="da-DK" dirty="0"/>
              <a:t>..</a:t>
            </a:r>
            <a:r>
              <a:rPr lang="en-US" dirty="0"/>
              <a:t>0.33 - 60HP / 0.25 - 45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380</a:t>
            </a:r>
            <a:r>
              <a:rPr lang="da-DK" dirty="0"/>
              <a:t>-</a:t>
            </a:r>
            <a:r>
              <a:rPr lang="pl-PL" dirty="0"/>
              <a:t>480V</a:t>
            </a:r>
            <a:r>
              <a:rPr lang="en-US" dirty="0"/>
              <a:t>…..</a:t>
            </a:r>
            <a:r>
              <a:rPr lang="da-DK" dirty="0"/>
              <a:t>..0.5</a:t>
            </a:r>
            <a:r>
              <a:rPr lang="en-US" dirty="0"/>
              <a:t> - 1350HP / 0.37 - 1000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</a:t>
            </a:r>
            <a:r>
              <a:rPr lang="en-US" dirty="0"/>
              <a:t>525-600V</a:t>
            </a:r>
            <a:r>
              <a:rPr lang="pl-PL" dirty="0"/>
              <a:t>....</a:t>
            </a:r>
            <a:r>
              <a:rPr lang="en-US" dirty="0"/>
              <a:t>..</a:t>
            </a:r>
            <a:r>
              <a:rPr lang="da-DK" dirty="0"/>
              <a:t>..</a:t>
            </a:r>
            <a:r>
              <a:rPr lang="pl-PL" dirty="0"/>
              <a:t>.</a:t>
            </a:r>
            <a:r>
              <a:rPr lang="en-US" dirty="0"/>
              <a:t>1 - 1550HP / 0.75 - 1200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525</a:t>
            </a:r>
            <a:r>
              <a:rPr lang="da-DK" dirty="0"/>
              <a:t>-</a:t>
            </a:r>
            <a:r>
              <a:rPr lang="pl-PL" dirty="0"/>
              <a:t>690V</a:t>
            </a:r>
            <a:r>
              <a:rPr lang="en-US" dirty="0"/>
              <a:t>………….…...</a:t>
            </a:r>
            <a:r>
              <a:rPr lang="pl-PL" dirty="0"/>
              <a:t>......</a:t>
            </a:r>
            <a:r>
              <a:rPr lang="da-DK" dirty="0"/>
              <a:t>..</a:t>
            </a:r>
            <a:r>
              <a:rPr lang="pl-PL" dirty="0"/>
              <a:t>....</a:t>
            </a:r>
            <a:r>
              <a:rPr lang="da-DK" dirty="0"/>
              <a:t>.....</a:t>
            </a:r>
            <a:r>
              <a:rPr lang="pl-PL" dirty="0"/>
              <a:t>11</a:t>
            </a:r>
            <a:r>
              <a:rPr lang="da-DK" dirty="0"/>
              <a:t>-</a:t>
            </a:r>
            <a:r>
              <a:rPr lang="pl-PL" dirty="0"/>
              <a:t>1400 </a:t>
            </a:r>
            <a:r>
              <a:rPr lang="en-US" dirty="0"/>
              <a:t>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sz="1200" i="1" dirty="0"/>
              <a:t>*</a:t>
            </a:r>
            <a:r>
              <a:rPr lang="es-MX" sz="1200" i="1" dirty="0"/>
              <a:t>Hasta 2000 </a:t>
            </a:r>
            <a:r>
              <a:rPr lang="es-MX" sz="1200" i="1" dirty="0" err="1"/>
              <a:t>kw</a:t>
            </a:r>
            <a:r>
              <a:rPr lang="es-MX" sz="1200" i="1" dirty="0"/>
              <a:t> disponible a solicitud</a:t>
            </a:r>
            <a:endParaRPr lang="pl-PL" sz="120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6929448" y="2758012"/>
            <a:ext cx="1350000" cy="1350000"/>
            <a:chOff x="7205475" y="4640382"/>
            <a:chExt cx="1350000" cy="1350000"/>
          </a:xfrm>
        </p:grpSpPr>
        <p:sp>
          <p:nvSpPr>
            <p:cNvPr id="14" name="Rectangle 13"/>
            <p:cNvSpPr/>
            <p:nvPr/>
          </p:nvSpPr>
          <p:spPr>
            <a:xfrm>
              <a:off x="7205475" y="4640382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17229" y="4758594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77500" lnSpcReduction="20000"/>
            </a:bodyPr>
            <a:lstStyle/>
            <a:p>
              <a:r>
                <a:rPr lang="en-US" sz="4000" b="1" dirty="0">
                  <a:solidFill>
                    <a:schemeClr val="accent2"/>
                  </a:solidFill>
                </a:rPr>
                <a:t>30%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40476" y="5185647"/>
              <a:ext cx="1079999" cy="6412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sz="1000" b="1" dirty="0">
                  <a:solidFill>
                    <a:schemeClr val="accent2"/>
                  </a:solidFill>
                </a:rPr>
                <a:t>cost reduction in 1</a:t>
              </a:r>
              <a:r>
                <a:rPr lang="en-US" sz="1000" b="1" baseline="30000" dirty="0">
                  <a:solidFill>
                    <a:schemeClr val="accent2"/>
                  </a:solidFill>
                </a:rPr>
                <a:t>st</a:t>
              </a:r>
              <a:r>
                <a:rPr lang="en-US" sz="1000" b="1" dirty="0">
                  <a:solidFill>
                    <a:schemeClr val="accent2"/>
                  </a:solidFill>
                </a:rPr>
                <a:t> year compared with next best alternative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731133" y="2409568"/>
            <a:ext cx="1350000" cy="1350000"/>
            <a:chOff x="7342132" y="2605365"/>
            <a:chExt cx="1350000" cy="1350000"/>
          </a:xfrm>
        </p:grpSpPr>
        <p:sp>
          <p:nvSpPr>
            <p:cNvPr id="25" name="Rectangle 24"/>
            <p:cNvSpPr/>
            <p:nvPr/>
          </p:nvSpPr>
          <p:spPr>
            <a:xfrm>
              <a:off x="7342132" y="2605365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53886" y="2723577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55000" lnSpcReduction="20000"/>
            </a:bodyPr>
            <a:lstStyle/>
            <a:p>
              <a:r>
                <a:rPr lang="en-US" sz="4000" b="1" dirty="0">
                  <a:solidFill>
                    <a:schemeClr val="accent2"/>
                  </a:solidFill>
                </a:rPr>
                <a:t>5-15%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477133" y="3026805"/>
              <a:ext cx="1145499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Efficiency boost</a:t>
              </a:r>
            </a:p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via the Automatic Energy Optimization function substantially reduces cost of ownership.</a:t>
              </a:r>
            </a:p>
          </p:txBody>
        </p:sp>
      </p:grpSp>
      <p:sp>
        <p:nvSpPr>
          <p:cNvPr id="17" name="Content Placeholder 7"/>
          <p:cNvSpPr txBox="1">
            <a:spLocks/>
          </p:cNvSpPr>
          <p:nvPr/>
        </p:nvSpPr>
        <p:spPr>
          <a:xfrm>
            <a:off x="6826141" y="1067390"/>
            <a:ext cx="3841859" cy="11030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Características</a:t>
            </a:r>
            <a:r>
              <a:rPr lang="en-US" b="1" dirty="0"/>
              <a:t> de </a:t>
            </a:r>
            <a:r>
              <a:rPr lang="en-US" b="1" dirty="0" err="1"/>
              <a:t>encapsulado</a:t>
            </a:r>
            <a:r>
              <a:rPr lang="en-US" b="1" dirty="0"/>
              <a:t>: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IP00, IP20, IP21, IP54, IP55 e IP66</a:t>
            </a:r>
            <a:endParaRPr lang="pl-PL" dirty="0"/>
          </a:p>
        </p:txBody>
      </p:sp>
      <p:grpSp>
        <p:nvGrpSpPr>
          <p:cNvPr id="20" name="Group 19"/>
          <p:cNvGrpSpPr/>
          <p:nvPr/>
        </p:nvGrpSpPr>
        <p:grpSpPr>
          <a:xfrm>
            <a:off x="1933576" y="5670871"/>
            <a:ext cx="4810125" cy="417192"/>
            <a:chOff x="409575" y="5618315"/>
            <a:chExt cx="5416078" cy="4697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473" y="5642450"/>
              <a:ext cx="999180" cy="37562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959" y="5653778"/>
              <a:ext cx="1048714" cy="37425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720" y="5679292"/>
              <a:ext cx="1072584" cy="34227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75" y="5618315"/>
              <a:ext cx="860252" cy="45510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643" y="5632962"/>
              <a:ext cx="860252" cy="455101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83" y="2933274"/>
            <a:ext cx="4355103" cy="282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4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VACON</a:t>
            </a:r>
            <a:r>
              <a:rPr lang="en-GB" baseline="30000" dirty="0">
                <a:solidFill>
                  <a:srgbClr val="000000"/>
                </a:solidFill>
              </a:rPr>
              <a:t>®</a:t>
            </a:r>
            <a:r>
              <a:rPr lang="en-GB" dirty="0">
                <a:solidFill>
                  <a:srgbClr val="000000"/>
                </a:solidFill>
              </a:rPr>
              <a:t> 100 INDUSTRIAL</a:t>
            </a:r>
            <a:br>
              <a:rPr lang="en-GB" dirty="0">
                <a:solidFill>
                  <a:srgbClr val="000000"/>
                </a:solidFill>
              </a:rPr>
            </a:br>
            <a:r>
              <a:rPr lang="da-DK" sz="1600" dirty="0">
                <a:solidFill>
                  <a:srgbClr val="000000"/>
                </a:solidFill>
              </a:rPr>
              <a:t>The </a:t>
            </a:r>
            <a:r>
              <a:rPr lang="da-DK" sz="1600" dirty="0" err="1">
                <a:solidFill>
                  <a:srgbClr val="000000"/>
                </a:solidFill>
              </a:rPr>
              <a:t>versatile</a:t>
            </a:r>
            <a:r>
              <a:rPr lang="da-DK" sz="1600" dirty="0">
                <a:solidFill>
                  <a:srgbClr val="000000"/>
                </a:solidFill>
              </a:rPr>
              <a:t> drive </a:t>
            </a:r>
            <a:r>
              <a:rPr lang="da-DK" sz="1600" dirty="0" err="1">
                <a:solidFill>
                  <a:srgbClr val="000000"/>
                </a:solidFill>
              </a:rPr>
              <a:t>that’s</a:t>
            </a:r>
            <a:r>
              <a:rPr lang="da-DK" sz="1600" dirty="0">
                <a:solidFill>
                  <a:srgbClr val="000000"/>
                </a:solidFill>
              </a:rPr>
              <a:t> ideal for hundreds of </a:t>
            </a:r>
            <a:r>
              <a:rPr lang="da-DK" sz="1600" dirty="0" err="1">
                <a:solidFill>
                  <a:srgbClr val="000000"/>
                </a:solidFill>
              </a:rPr>
              <a:t>applications</a:t>
            </a:r>
            <a:r>
              <a:rPr lang="da-DK" sz="1600" dirty="0">
                <a:solidFill>
                  <a:srgbClr val="000000"/>
                </a:solidFill>
              </a:rPr>
              <a:t>.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594564" y="1355637"/>
            <a:ext cx="4067174" cy="1708676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 dirty="0">
                <a:solidFill>
                  <a:srgbClr val="000000"/>
                </a:solidFill>
              </a:rPr>
              <a:t>Power range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da-DK" dirty="0">
                <a:solidFill>
                  <a:srgbClr val="000000"/>
                </a:solidFill>
              </a:rPr>
              <a:t>0.55-90 kW (2) (N.O.)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da-DK" dirty="0">
                <a:solidFill>
                  <a:srgbClr val="000000"/>
                </a:solidFill>
              </a:rPr>
              <a:t>1.1-160 kW (4) (N.O.)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da-DK" dirty="0">
                <a:solidFill>
                  <a:srgbClr val="000000"/>
                </a:solidFill>
              </a:rPr>
              <a:t>2.2-200 kW (7) (N.O.)</a:t>
            </a:r>
          </a:p>
          <a:p>
            <a:pPr marL="0" indent="0">
              <a:buNone/>
            </a:pPr>
            <a:r>
              <a:rPr lang="da-DK" b="1" dirty="0">
                <a:solidFill>
                  <a:srgbClr val="000000"/>
                </a:solidFill>
              </a:rPr>
              <a:t>Supply </a:t>
            </a:r>
            <a:r>
              <a:rPr lang="da-DK" b="1" dirty="0" err="1">
                <a:solidFill>
                  <a:srgbClr val="000000"/>
                </a:solidFill>
              </a:rPr>
              <a:t>voltage</a:t>
            </a:r>
            <a:endParaRPr lang="da-DK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3x208–240 Vac</a:t>
            </a: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3x380-500 Vac</a:t>
            </a: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3x525-690 Vac	</a:t>
            </a: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6199158" y="1352136"/>
            <a:ext cx="4067174" cy="9810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>
                <a:solidFill>
                  <a:srgbClr val="000000"/>
                </a:solidFill>
              </a:rPr>
              <a:t>Enclosure ratings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IP00/UL Open type 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IP21/UL Type 1 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IP54/UL Type 12 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- dependent upon enclosure size</a:t>
            </a:r>
            <a:r>
              <a:rPr lang="pl-PL" dirty="0">
                <a:solidFill>
                  <a:srgbClr val="000000"/>
                </a:solidFill>
              </a:rPr>
              <a:t>	</a:t>
            </a:r>
            <a:endParaRPr lang="en-US" sz="1200" i="1" dirty="0">
              <a:solidFill>
                <a:srgbClr val="000000"/>
              </a:solidFill>
            </a:endParaRPr>
          </a:p>
        </p:txBody>
      </p:sp>
      <p:pic>
        <p:nvPicPr>
          <p:cNvPr id="8" name="Picture 7" descr="vacon_100_family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38"/>
          <a:stretch/>
        </p:blipFill>
        <p:spPr>
          <a:xfrm>
            <a:off x="2061270" y="3031063"/>
            <a:ext cx="6338987" cy="275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0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100" dirty="0">
                <a:solidFill>
                  <a:srgbClr val="000000"/>
                </a:solidFill>
              </a:rPr>
              <a:t>VACON</a:t>
            </a:r>
            <a:r>
              <a:rPr lang="en-GB" sz="3100" baseline="30000" dirty="0">
                <a:solidFill>
                  <a:srgbClr val="000000"/>
                </a:solidFill>
              </a:rPr>
              <a:t>®</a:t>
            </a:r>
            <a:r>
              <a:rPr lang="en-GB" sz="3100" dirty="0">
                <a:solidFill>
                  <a:srgbClr val="000000"/>
                </a:solidFill>
              </a:rPr>
              <a:t> 100 FLOW</a:t>
            </a:r>
            <a:br>
              <a:rPr lang="en-GB" dirty="0">
                <a:solidFill>
                  <a:srgbClr val="000000"/>
                </a:solidFill>
              </a:rPr>
            </a:br>
            <a:r>
              <a:rPr lang="da-DK" sz="1800" dirty="0" err="1">
                <a:solidFill>
                  <a:srgbClr val="000000"/>
                </a:solidFill>
              </a:rPr>
              <a:t>Dedicated</a:t>
            </a:r>
            <a:r>
              <a:rPr lang="da-DK" sz="1800" dirty="0">
                <a:solidFill>
                  <a:srgbClr val="000000"/>
                </a:solidFill>
              </a:rPr>
              <a:t> </a:t>
            </a:r>
            <a:r>
              <a:rPr lang="da-DK" sz="1800" dirty="0" err="1">
                <a:solidFill>
                  <a:srgbClr val="000000"/>
                </a:solidFill>
              </a:rPr>
              <a:t>functionality</a:t>
            </a:r>
            <a:r>
              <a:rPr lang="da-DK" sz="1800" dirty="0">
                <a:solidFill>
                  <a:srgbClr val="000000"/>
                </a:solidFill>
              </a:rPr>
              <a:t> to </a:t>
            </a:r>
            <a:r>
              <a:rPr lang="da-DK" sz="1800" dirty="0" err="1">
                <a:solidFill>
                  <a:srgbClr val="000000"/>
                </a:solidFill>
              </a:rPr>
              <a:t>improve</a:t>
            </a:r>
            <a:r>
              <a:rPr lang="da-DK" sz="1800" dirty="0">
                <a:solidFill>
                  <a:srgbClr val="000000"/>
                </a:solidFill>
              </a:rPr>
              <a:t> flow </a:t>
            </a:r>
            <a:r>
              <a:rPr lang="da-DK" sz="1800" dirty="0" err="1">
                <a:solidFill>
                  <a:srgbClr val="000000"/>
                </a:solidFill>
              </a:rPr>
              <a:t>control</a:t>
            </a:r>
            <a:r>
              <a:rPr lang="da-DK" sz="1800" dirty="0">
                <a:solidFill>
                  <a:srgbClr val="000000"/>
                </a:solidFill>
              </a:rPr>
              <a:t> in pump and fan </a:t>
            </a:r>
            <a:r>
              <a:rPr lang="da-DK" sz="1800" dirty="0" err="1">
                <a:solidFill>
                  <a:srgbClr val="000000"/>
                </a:solidFill>
              </a:rPr>
              <a:t>applications</a:t>
            </a:r>
            <a:r>
              <a:rPr lang="da-DK" sz="1800" dirty="0">
                <a:solidFill>
                  <a:srgbClr val="000000"/>
                </a:solidFill>
              </a:rPr>
              <a:t>.</a:t>
            </a: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6199946" y="1346111"/>
            <a:ext cx="4067174" cy="16113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>
                <a:solidFill>
                  <a:srgbClr val="000000"/>
                </a:solidFill>
              </a:rPr>
              <a:t>Enclosure ratings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IP00/UL Open type 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IP21/UL Type 1 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IP54/UL Type 12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- dependent upon enclosure size </a:t>
            </a:r>
            <a:r>
              <a:rPr lang="pl-PL" dirty="0">
                <a:solidFill>
                  <a:srgbClr val="000000"/>
                </a:solidFill>
              </a:rPr>
              <a:t>	</a:t>
            </a:r>
            <a:endParaRPr lang="en-US" sz="1200" i="1" dirty="0">
              <a:solidFill>
                <a:srgbClr val="000000"/>
              </a:solidFill>
            </a:endParaRPr>
          </a:p>
        </p:txBody>
      </p:sp>
      <p:pic>
        <p:nvPicPr>
          <p:cNvPr id="9" name="Picture 8" descr="vacon_100_family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38"/>
          <a:stretch/>
        </p:blipFill>
        <p:spPr>
          <a:xfrm>
            <a:off x="2061270" y="3031063"/>
            <a:ext cx="6338987" cy="275354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4FC012-FE64-46ED-93ED-D22B3C799FB5}"/>
              </a:ext>
            </a:extLst>
          </p:cNvPr>
          <p:cNvSpPr txBox="1">
            <a:spLocks/>
          </p:cNvSpPr>
          <p:nvPr/>
        </p:nvSpPr>
        <p:spPr>
          <a:xfrm>
            <a:off x="594564" y="1355637"/>
            <a:ext cx="4067174" cy="1708676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 dirty="0">
                <a:solidFill>
                  <a:srgbClr val="000000"/>
                </a:solidFill>
              </a:rPr>
              <a:t>Power range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da-DK" dirty="0">
                <a:solidFill>
                  <a:srgbClr val="000000"/>
                </a:solidFill>
              </a:rPr>
              <a:t>0.55-90 kW (2) (N.O.)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da-DK" dirty="0">
                <a:solidFill>
                  <a:srgbClr val="000000"/>
                </a:solidFill>
              </a:rPr>
              <a:t>1.1-160 kW (4) (N.O.)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da-DK" dirty="0">
                <a:solidFill>
                  <a:srgbClr val="000000"/>
                </a:solidFill>
              </a:rPr>
              <a:t>2.2-200 kW (7) (N.O.)</a:t>
            </a:r>
          </a:p>
          <a:p>
            <a:pPr marL="0" indent="0">
              <a:buNone/>
            </a:pPr>
            <a:r>
              <a:rPr lang="da-DK" b="1" dirty="0">
                <a:solidFill>
                  <a:srgbClr val="000000"/>
                </a:solidFill>
              </a:rPr>
              <a:t>Supply </a:t>
            </a:r>
            <a:r>
              <a:rPr lang="da-DK" b="1" dirty="0" err="1">
                <a:solidFill>
                  <a:srgbClr val="000000"/>
                </a:solidFill>
              </a:rPr>
              <a:t>voltage</a:t>
            </a:r>
            <a:endParaRPr lang="da-DK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3x208–240 Vac</a:t>
            </a: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3x380-500 Vac</a:t>
            </a: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3x525-690 Vac	</a:t>
            </a:r>
            <a:endParaRPr 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1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VACON</a:t>
            </a:r>
            <a:r>
              <a:rPr lang="en-US" baseline="30000" dirty="0"/>
              <a:t>®</a:t>
            </a:r>
            <a:r>
              <a:rPr lang="en-US" dirty="0"/>
              <a:t> 100 X</a:t>
            </a:r>
            <a:br>
              <a:rPr lang="en-US" dirty="0"/>
            </a:br>
            <a:r>
              <a:rPr lang="en-US" sz="1600" dirty="0">
                <a:solidFill>
                  <a:srgbClr val="000000"/>
                </a:solidFill>
              </a:rPr>
              <a:t>The tough drive that can withstand high pressure cleaning, </a:t>
            </a:r>
            <a:r>
              <a:rPr lang="da-DK" sz="1600" dirty="0">
                <a:solidFill>
                  <a:srgbClr val="000000"/>
                </a:solidFill>
              </a:rPr>
              <a:t>heat, </a:t>
            </a:r>
            <a:r>
              <a:rPr lang="da-DK" sz="1600" dirty="0" err="1">
                <a:solidFill>
                  <a:srgbClr val="000000"/>
                </a:solidFill>
              </a:rPr>
              <a:t>dirt</a:t>
            </a:r>
            <a:r>
              <a:rPr lang="da-DK" sz="1600" dirty="0">
                <a:solidFill>
                  <a:srgbClr val="000000"/>
                </a:solidFill>
              </a:rPr>
              <a:t> and vibration</a:t>
            </a:r>
            <a:br>
              <a:rPr lang="en-US" sz="1600" dirty="0">
                <a:solidFill>
                  <a:srgbClr val="000000"/>
                </a:solidFill>
              </a:rPr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6215398" y="1568764"/>
            <a:ext cx="4067174" cy="16113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>
                <a:solidFill>
                  <a:srgbClr val="000000"/>
                </a:solidFill>
              </a:rPr>
              <a:t>Enclosure rating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IP66/UL Type 4X </a:t>
            </a:r>
            <a:r>
              <a:rPr lang="pl-PL" dirty="0"/>
              <a:t>	</a:t>
            </a:r>
            <a:endParaRPr lang="en-US" sz="1200" i="1" dirty="0"/>
          </a:p>
        </p:txBody>
      </p:sp>
      <p:pic>
        <p:nvPicPr>
          <p:cNvPr id="15" name="Picture 14" descr="100x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371" y="3146812"/>
            <a:ext cx="4136621" cy="2610728"/>
          </a:xfrm>
          <a:prstGeom prst="rect">
            <a:avLst/>
          </a:prstGeom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B636F3BA-3FFB-49AD-8F3D-D1DCE0CFBAA1}"/>
              </a:ext>
            </a:extLst>
          </p:cNvPr>
          <p:cNvSpPr txBox="1">
            <a:spLocks/>
          </p:cNvSpPr>
          <p:nvPr/>
        </p:nvSpPr>
        <p:spPr>
          <a:xfrm>
            <a:off x="594564" y="1355637"/>
            <a:ext cx="4067174" cy="1708676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 dirty="0">
                <a:solidFill>
                  <a:srgbClr val="000000"/>
                </a:solidFill>
              </a:rPr>
              <a:t>Power range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da-DK" dirty="0">
                <a:solidFill>
                  <a:srgbClr val="000000"/>
                </a:solidFill>
              </a:rPr>
              <a:t>1.1-15 kW (2) (H.O.)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da-DK" dirty="0">
                <a:solidFill>
                  <a:srgbClr val="000000"/>
                </a:solidFill>
              </a:rPr>
              <a:t>1.1-37* kW (4) (H.O.)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da-DK" dirty="0">
                <a:solidFill>
                  <a:srgbClr val="000000"/>
                </a:solidFill>
              </a:rPr>
              <a:t>2.2-37* kW (5) (H.O.)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da-DK" dirty="0">
                <a:solidFill>
                  <a:srgbClr val="000000"/>
                </a:solidFill>
              </a:rPr>
              <a:t>*(N.O.)</a:t>
            </a:r>
          </a:p>
          <a:p>
            <a:pPr marL="0" indent="0">
              <a:buNone/>
            </a:pPr>
            <a:r>
              <a:rPr lang="da-DK" b="1" dirty="0">
                <a:solidFill>
                  <a:srgbClr val="000000"/>
                </a:solidFill>
              </a:rPr>
              <a:t>Supply </a:t>
            </a:r>
            <a:r>
              <a:rPr lang="da-DK" b="1" dirty="0" err="1">
                <a:solidFill>
                  <a:srgbClr val="000000"/>
                </a:solidFill>
              </a:rPr>
              <a:t>voltage</a:t>
            </a:r>
            <a:endParaRPr lang="da-DK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3x208–240 Vac</a:t>
            </a: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3x380-480 Vac</a:t>
            </a: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3x380-500 Vac	</a:t>
            </a:r>
            <a:endParaRPr lang="pl-P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1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43101" y="295275"/>
            <a:ext cx="8308974" cy="936000"/>
          </a:xfrm>
        </p:spPr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Decentral Drive FCD 302</a:t>
            </a:r>
            <a:br>
              <a:rPr lang="en-US" dirty="0"/>
            </a:br>
            <a:r>
              <a:rPr lang="en-US" sz="1600" dirty="0" err="1"/>
              <a:t>Productos</a:t>
            </a:r>
            <a:r>
              <a:rPr lang="en-US" sz="1600" dirty="0"/>
              <a:t> </a:t>
            </a:r>
            <a:r>
              <a:rPr lang="en-US" sz="1600" dirty="0" err="1"/>
              <a:t>amigables</a:t>
            </a:r>
            <a:r>
              <a:rPr lang="en-US" sz="1600" dirty="0"/>
              <a:t>, de alto </a:t>
            </a:r>
            <a:r>
              <a:rPr lang="en-US" sz="1600" dirty="0" err="1"/>
              <a:t>desempeño</a:t>
            </a:r>
            <a:r>
              <a:rPr lang="en-US" sz="1600" dirty="0"/>
              <a:t> y </a:t>
            </a:r>
            <a:r>
              <a:rPr lang="en-US" sz="1600" dirty="0" err="1"/>
              <a:t>grado</a:t>
            </a:r>
            <a:r>
              <a:rPr lang="en-US" sz="1600" dirty="0"/>
              <a:t> de </a:t>
            </a:r>
            <a:r>
              <a:rPr lang="en-US" sz="1600" dirty="0" err="1"/>
              <a:t>protección</a:t>
            </a:r>
            <a:r>
              <a:rPr lang="en-US" sz="1600" dirty="0"/>
              <a:t> </a:t>
            </a:r>
            <a:r>
              <a:rPr lang="en-US" sz="1600" dirty="0" err="1"/>
              <a:t>robusto</a:t>
            </a:r>
            <a:r>
              <a:rPr lang="en-US" sz="1600" dirty="0"/>
              <a:t>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>
          <a:xfrm>
            <a:off x="1943101" y="1341438"/>
            <a:ext cx="4208184" cy="161131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 de potencias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dirty="0"/>
              <a:t>3 x </a:t>
            </a:r>
            <a:r>
              <a:rPr lang="pl-PL" dirty="0"/>
              <a:t>380</a:t>
            </a:r>
            <a:r>
              <a:rPr lang="da-DK" dirty="0"/>
              <a:t>-</a:t>
            </a:r>
            <a:r>
              <a:rPr lang="pl-PL" dirty="0"/>
              <a:t>48</a:t>
            </a:r>
            <a:r>
              <a:rPr lang="en-US" dirty="0"/>
              <a:t>0</a:t>
            </a:r>
            <a:r>
              <a:rPr lang="pl-PL" dirty="0"/>
              <a:t>V...</a:t>
            </a:r>
            <a:r>
              <a:rPr lang="da-DK" dirty="0"/>
              <a:t>....0.5 - </a:t>
            </a:r>
            <a:r>
              <a:rPr lang="en-US" dirty="0"/>
              <a:t>4HP / 0.37 - 3 kW</a:t>
            </a:r>
            <a:endParaRPr lang="pl-PL" dirty="0"/>
          </a:p>
        </p:txBody>
      </p:sp>
      <p:grpSp>
        <p:nvGrpSpPr>
          <p:cNvPr id="2" name="Group 1"/>
          <p:cNvGrpSpPr/>
          <p:nvPr/>
        </p:nvGrpSpPr>
        <p:grpSpPr>
          <a:xfrm>
            <a:off x="8749721" y="2289027"/>
            <a:ext cx="1350000" cy="1350000"/>
            <a:chOff x="3984313" y="4283820"/>
            <a:chExt cx="1350000" cy="1350000"/>
          </a:xfrm>
        </p:grpSpPr>
        <p:sp>
          <p:nvSpPr>
            <p:cNvPr id="14" name="Rectangle 13"/>
            <p:cNvSpPr/>
            <p:nvPr/>
          </p:nvSpPr>
          <p:spPr>
            <a:xfrm>
              <a:off x="3984313" y="4283820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96067" y="4402032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800"/>
                </a:lnSpc>
              </a:pPr>
              <a:r>
                <a:rPr lang="en-US" b="1" dirty="0">
                  <a:solidFill>
                    <a:schemeClr val="accent2"/>
                  </a:solidFill>
                </a:rPr>
                <a:t>EHEDG certified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19314" y="4901670"/>
              <a:ext cx="107999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Compliance with the requirements for best cleaning and hygienic design according to EHEDG.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73022" y="2298358"/>
            <a:ext cx="3297081" cy="3104487"/>
            <a:chOff x="303369" y="2937369"/>
            <a:chExt cx="3029070" cy="28521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69" y="2937369"/>
              <a:ext cx="2527772" cy="196430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67" y="3937893"/>
              <a:ext cx="2527772" cy="1851607"/>
            </a:xfrm>
            <a:prstGeom prst="rect">
              <a:avLst/>
            </a:prstGeom>
          </p:spPr>
        </p:pic>
      </p:grpSp>
      <p:sp>
        <p:nvSpPr>
          <p:cNvPr id="10" name="Content Placeholder 7"/>
          <p:cNvSpPr txBox="1">
            <a:spLocks/>
          </p:cNvSpPr>
          <p:nvPr/>
        </p:nvSpPr>
        <p:spPr>
          <a:xfrm>
            <a:off x="6417276" y="1341439"/>
            <a:ext cx="3817906" cy="9569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Características</a:t>
            </a:r>
            <a:r>
              <a:rPr lang="en-US" b="1" dirty="0"/>
              <a:t> de </a:t>
            </a:r>
            <a:r>
              <a:rPr lang="en-US" b="1" dirty="0" err="1"/>
              <a:t>encapsulado</a:t>
            </a:r>
            <a:r>
              <a:rPr lang="en-US" b="1" dirty="0"/>
              <a:t>: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IP66, standard black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IP66, standard white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IP66, hygienic white 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i="1" dirty="0"/>
              <a:t>	</a:t>
            </a:r>
            <a:endParaRPr lang="en-US" sz="12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51286" y="3795068"/>
            <a:ext cx="3858001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 err="1"/>
              <a:t>Tipos</a:t>
            </a:r>
            <a:r>
              <a:rPr lang="en-US" sz="1400" b="1" dirty="0"/>
              <a:t> de </a:t>
            </a:r>
            <a:r>
              <a:rPr lang="en-US" sz="1400" b="1" dirty="0" err="1"/>
              <a:t>aplicaciones</a:t>
            </a:r>
            <a:r>
              <a:rPr lang="en-US" sz="1400" b="1" dirty="0"/>
              <a:t>: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Para la </a:t>
            </a:r>
            <a:r>
              <a:rPr lang="en-US" sz="1400" dirty="0" err="1"/>
              <a:t>industria</a:t>
            </a:r>
            <a:r>
              <a:rPr lang="en-US" sz="1400" dirty="0"/>
              <a:t> F&amp;B, </a:t>
            </a:r>
            <a:r>
              <a:rPr lang="en-US" sz="1400" dirty="0" err="1"/>
              <a:t>farmaceutica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Transportadores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Líneas</a:t>
            </a:r>
            <a:r>
              <a:rPr lang="en-US" sz="1400" dirty="0"/>
              <a:t> de </a:t>
            </a:r>
            <a:r>
              <a:rPr lang="en-US" sz="1400" dirty="0" err="1"/>
              <a:t>envasado</a:t>
            </a:r>
            <a:endParaRPr lang="en-US" sz="11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068" y="5702366"/>
            <a:ext cx="931383" cy="3323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6" y="5670871"/>
            <a:ext cx="764007" cy="4041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72" y="5683879"/>
            <a:ext cx="764007" cy="4041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7" y="5722237"/>
            <a:ext cx="1257299" cy="318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27" y="5737696"/>
            <a:ext cx="1111974" cy="34084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933575" y="5536778"/>
            <a:ext cx="40767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b="1" i="1" dirty="0"/>
              <a:t>Fieldbus options </a:t>
            </a:r>
            <a:r>
              <a:rPr lang="da-DK" sz="800" b="1" i="1" dirty="0" err="1"/>
              <a:t>are</a:t>
            </a:r>
            <a:r>
              <a:rPr lang="da-DK" sz="800" b="1" i="1" dirty="0"/>
              <a:t> </a:t>
            </a:r>
            <a:r>
              <a:rPr lang="da-DK" sz="800" b="1" i="1" dirty="0" err="1"/>
              <a:t>integrated</a:t>
            </a:r>
            <a:r>
              <a:rPr lang="da-DK" sz="800" b="1" i="1" dirty="0"/>
              <a:t> </a:t>
            </a:r>
            <a:r>
              <a:rPr lang="da-DK" sz="800" b="1" i="1" dirty="0" err="1"/>
              <a:t>into</a:t>
            </a:r>
            <a:r>
              <a:rPr lang="da-DK" sz="800" b="1" i="1" dirty="0"/>
              <a:t> the </a:t>
            </a:r>
            <a:r>
              <a:rPr lang="da-DK" sz="800" b="1" i="1" dirty="0" err="1"/>
              <a:t>control</a:t>
            </a:r>
            <a:r>
              <a:rPr lang="da-DK" sz="800" b="1" i="1" dirty="0"/>
              <a:t> card</a:t>
            </a:r>
          </a:p>
        </p:txBody>
      </p:sp>
    </p:spTree>
    <p:extLst>
      <p:ext uri="{BB962C8B-B14F-4D97-AF65-F5344CB8AC3E}">
        <p14:creationId xmlns:p14="http://schemas.microsoft.com/office/powerpoint/2010/main" val="64463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VLT</a:t>
            </a:r>
            <a:r>
              <a:rPr lang="da-DK" baseline="30000" dirty="0"/>
              <a:t>®</a:t>
            </a:r>
            <a:r>
              <a:rPr lang="da-DK" dirty="0"/>
              <a:t> Soft Starters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58773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Danfoss Drives</a:t>
            </a:r>
            <a:br>
              <a:rPr lang="da-DK" dirty="0"/>
            </a:br>
            <a:r>
              <a:rPr lang="da-DK" sz="1800" dirty="0"/>
              <a:t>Premium Drives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89040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43101" y="295275"/>
            <a:ext cx="8308974" cy="936000"/>
          </a:xfrm>
        </p:spPr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AutomationDrive FC 301 y FC 302</a:t>
            </a:r>
            <a:br>
              <a:rPr lang="en-US" dirty="0"/>
            </a:br>
            <a:r>
              <a:rPr lang="en-US" sz="1600" dirty="0" err="1"/>
              <a:t>Todas</a:t>
            </a:r>
            <a:r>
              <a:rPr lang="en-US" sz="1600" dirty="0"/>
              <a:t> </a:t>
            </a:r>
            <a:r>
              <a:rPr lang="en-US" sz="1600" dirty="0" err="1"/>
              <a:t>las</a:t>
            </a:r>
            <a:r>
              <a:rPr lang="en-US" sz="1600" dirty="0"/>
              <a:t> </a:t>
            </a:r>
            <a:r>
              <a:rPr lang="en-US" sz="1600" dirty="0" err="1"/>
              <a:t>aplicaciones</a:t>
            </a:r>
            <a:r>
              <a:rPr lang="en-US" sz="1600" dirty="0"/>
              <a:t> </a:t>
            </a:r>
            <a:r>
              <a:rPr lang="en-US" sz="1600" dirty="0" err="1"/>
              <a:t>controladas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un motor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>
          <a:xfrm>
            <a:off x="1943101" y="1341438"/>
            <a:ext cx="4537911" cy="161131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 de potencias (FC301)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200</a:t>
            </a:r>
            <a:r>
              <a:rPr lang="da-DK" dirty="0"/>
              <a:t>-</a:t>
            </a:r>
            <a:r>
              <a:rPr lang="pl-PL" dirty="0"/>
              <a:t>240V</a:t>
            </a:r>
            <a:r>
              <a:rPr lang="en-US" dirty="0"/>
              <a:t>….</a:t>
            </a:r>
            <a:r>
              <a:rPr lang="pl-PL" dirty="0"/>
              <a:t>…</a:t>
            </a:r>
            <a:r>
              <a:rPr lang="en-US" dirty="0"/>
              <a:t>.0.33 - 50 HP / 0.25 - 37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380</a:t>
            </a:r>
            <a:r>
              <a:rPr lang="da-DK" dirty="0"/>
              <a:t>-</a:t>
            </a:r>
            <a:r>
              <a:rPr lang="pl-PL" dirty="0"/>
              <a:t>480</a:t>
            </a:r>
            <a:r>
              <a:rPr lang="en-US" dirty="0"/>
              <a:t>V……..0.5 - 100 HP / 0.37 - 75 KW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 de potencia (FC302)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200</a:t>
            </a:r>
            <a:r>
              <a:rPr lang="da-DK" dirty="0"/>
              <a:t>-</a:t>
            </a:r>
            <a:r>
              <a:rPr lang="pl-PL" dirty="0"/>
              <a:t>240V</a:t>
            </a:r>
            <a:r>
              <a:rPr lang="en-US" dirty="0"/>
              <a:t>..</a:t>
            </a:r>
            <a:r>
              <a:rPr lang="pl-PL" dirty="0"/>
              <a:t>…</a:t>
            </a:r>
            <a:r>
              <a:rPr lang="en-US" dirty="0"/>
              <a:t>...0.33 - 50 HP / 0.25 - 37 KW</a:t>
            </a:r>
            <a:endParaRPr lang="da-DK" b="1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3 x 380-</a:t>
            </a:r>
            <a:r>
              <a:rPr lang="pl-PL" dirty="0"/>
              <a:t>500V...</a:t>
            </a:r>
            <a:r>
              <a:rPr lang="en-US" dirty="0"/>
              <a:t>.0.5 - 1200 HP / 0.37 - 800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525</a:t>
            </a:r>
            <a:r>
              <a:rPr lang="da-DK" dirty="0"/>
              <a:t>-</a:t>
            </a:r>
            <a:r>
              <a:rPr lang="pl-PL" dirty="0"/>
              <a:t>600V....</a:t>
            </a:r>
            <a:r>
              <a:rPr lang="en-US" dirty="0"/>
              <a:t> 1 - 1350 HP / 0.75 - 1000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525</a:t>
            </a:r>
            <a:r>
              <a:rPr lang="da-DK" dirty="0"/>
              <a:t>-</a:t>
            </a:r>
            <a:r>
              <a:rPr lang="pl-PL" dirty="0"/>
              <a:t>690V...</a:t>
            </a:r>
            <a:r>
              <a:rPr lang="en-US" dirty="0"/>
              <a:t>.......</a:t>
            </a:r>
            <a:r>
              <a:rPr lang="pl-PL" dirty="0"/>
              <a:t>.......</a:t>
            </a:r>
            <a:r>
              <a:rPr lang="en-US" dirty="0"/>
              <a:t>....</a:t>
            </a:r>
            <a:r>
              <a:rPr lang="pl-PL" dirty="0"/>
              <a:t>....1</a:t>
            </a:r>
            <a:r>
              <a:rPr lang="en-US" dirty="0"/>
              <a:t>.1</a:t>
            </a:r>
            <a:r>
              <a:rPr lang="pl-PL" dirty="0"/>
              <a:t> </a:t>
            </a:r>
            <a:r>
              <a:rPr lang="en-US" dirty="0"/>
              <a:t>to</a:t>
            </a:r>
            <a:r>
              <a:rPr lang="pl-PL" dirty="0"/>
              <a:t> 1</a:t>
            </a:r>
            <a:r>
              <a:rPr lang="en-US" dirty="0"/>
              <a:t>200</a:t>
            </a:r>
            <a:r>
              <a:rPr lang="pl-PL" dirty="0"/>
              <a:t> </a:t>
            </a:r>
            <a:r>
              <a:rPr lang="en-US" dirty="0"/>
              <a:t>kW</a:t>
            </a:r>
            <a:endParaRPr lang="pl-P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83" y="2933274"/>
            <a:ext cx="4355103" cy="282501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938678" y="2678702"/>
            <a:ext cx="1350000" cy="1471410"/>
            <a:chOff x="5405250" y="4207621"/>
            <a:chExt cx="1350000" cy="1471410"/>
          </a:xfrm>
        </p:grpSpPr>
        <p:sp>
          <p:nvSpPr>
            <p:cNvPr id="14" name="Rectangle 13"/>
            <p:cNvSpPr/>
            <p:nvPr/>
          </p:nvSpPr>
          <p:spPr>
            <a:xfrm>
              <a:off x="5405250" y="4207621"/>
              <a:ext cx="1350000" cy="147141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504213" y="4322725"/>
              <a:ext cx="1173382" cy="1241202"/>
              <a:chOff x="5517004" y="4325832"/>
              <a:chExt cx="1173382" cy="124120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5517004" y="4325832"/>
                <a:ext cx="1103247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rmAutofit fontScale="77500" lnSpcReduction="20000"/>
              </a:bodyPr>
              <a:lstStyle/>
              <a:p>
                <a:r>
                  <a:rPr lang="en-US" sz="4000" b="1" dirty="0">
                    <a:solidFill>
                      <a:schemeClr val="accent2"/>
                    </a:solidFill>
                  </a:rPr>
                  <a:t>85%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540251" y="4705260"/>
                <a:ext cx="1150135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b="1" dirty="0">
                    <a:solidFill>
                      <a:schemeClr val="accent2"/>
                    </a:solidFill>
                  </a:rPr>
                  <a:t>average lower</a:t>
                </a:r>
              </a:p>
              <a:p>
                <a:r>
                  <a:rPr lang="en-US" sz="800" b="1" dirty="0">
                    <a:solidFill>
                      <a:schemeClr val="accent2"/>
                    </a:solidFill>
                  </a:rPr>
                  <a:t>switch room heat</a:t>
                </a:r>
              </a:p>
              <a:p>
                <a:r>
                  <a:rPr lang="en-US" sz="800" b="1" dirty="0">
                    <a:solidFill>
                      <a:schemeClr val="accent2"/>
                    </a:solidFill>
                  </a:rPr>
                  <a:t>load resulting from high efficiency and innovative</a:t>
                </a:r>
                <a:br>
                  <a:rPr lang="en-US" sz="800" b="1" dirty="0">
                    <a:solidFill>
                      <a:schemeClr val="accent2"/>
                    </a:solidFill>
                  </a:rPr>
                </a:br>
                <a:r>
                  <a:rPr lang="en-US" sz="800" b="1" dirty="0">
                    <a:solidFill>
                      <a:schemeClr val="accent2"/>
                    </a:solidFill>
                  </a:rPr>
                  <a:t>back-channel</a:t>
                </a:r>
              </a:p>
              <a:p>
                <a:r>
                  <a:rPr lang="en-US" sz="800" b="1" dirty="0">
                    <a:solidFill>
                      <a:schemeClr val="accent2"/>
                    </a:solidFill>
                  </a:rPr>
                  <a:t>cooling.</a:t>
                </a:r>
                <a:endParaRPr lang="en-US" sz="750" b="1" dirty="0">
                  <a:solidFill>
                    <a:schemeClr val="accent2"/>
                  </a:solidFill>
                </a:endParaRPr>
              </a:p>
            </p:txBody>
          </p:sp>
        </p:grpSp>
      </p:grpSp>
      <p:sp>
        <p:nvSpPr>
          <p:cNvPr id="9" name="Content Placeholder 7"/>
          <p:cNvSpPr txBox="1">
            <a:spLocks/>
          </p:cNvSpPr>
          <p:nvPr/>
        </p:nvSpPr>
        <p:spPr>
          <a:xfrm>
            <a:off x="6826141" y="1067390"/>
            <a:ext cx="3841859" cy="11030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Características</a:t>
            </a:r>
            <a:r>
              <a:rPr lang="en-US" b="1" dirty="0"/>
              <a:t> de </a:t>
            </a:r>
            <a:r>
              <a:rPr lang="en-US" b="1" dirty="0" err="1"/>
              <a:t>encapsulado</a:t>
            </a:r>
            <a:r>
              <a:rPr lang="en-US" b="1" dirty="0"/>
              <a:t>: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IP00, IP20, IP21, IP54, IP55 e IP66</a:t>
            </a:r>
            <a:endParaRPr lang="pl-PL" dirty="0"/>
          </a:p>
        </p:txBody>
      </p:sp>
      <p:grpSp>
        <p:nvGrpSpPr>
          <p:cNvPr id="5" name="Group 4"/>
          <p:cNvGrpSpPr/>
          <p:nvPr/>
        </p:nvGrpSpPr>
        <p:grpSpPr>
          <a:xfrm>
            <a:off x="8798183" y="2303506"/>
            <a:ext cx="1350000" cy="1255131"/>
            <a:chOff x="7323082" y="2740167"/>
            <a:chExt cx="1350000" cy="1255131"/>
          </a:xfrm>
        </p:grpSpPr>
        <p:sp>
          <p:nvSpPr>
            <p:cNvPr id="17" name="Rectangle 16"/>
            <p:cNvSpPr/>
            <p:nvPr/>
          </p:nvSpPr>
          <p:spPr>
            <a:xfrm>
              <a:off x="7323082" y="2740167"/>
              <a:ext cx="1350000" cy="1255131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34836" y="3488241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77500" lnSpcReduction="20000"/>
            </a:bodyPr>
            <a:lstStyle/>
            <a:p>
              <a:r>
                <a:rPr lang="en-US" sz="4000" b="1" dirty="0">
                  <a:solidFill>
                    <a:schemeClr val="accent2"/>
                  </a:solidFill>
                </a:rPr>
                <a:t>40%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58083" y="2885382"/>
              <a:ext cx="1079999" cy="512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Integrated </a:t>
              </a:r>
            </a:p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DC chokes </a:t>
              </a:r>
            </a:p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reduce mains interference </a:t>
              </a:r>
            </a:p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to a THDi of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10" y="5534242"/>
            <a:ext cx="887391" cy="333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19" y="5544302"/>
            <a:ext cx="931383" cy="3323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50" y="5566962"/>
            <a:ext cx="952583" cy="3039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6" y="5512807"/>
            <a:ext cx="764007" cy="4041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72" y="5525815"/>
            <a:ext cx="764007" cy="4041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6" y="5551393"/>
            <a:ext cx="1257299" cy="318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27" y="5576149"/>
            <a:ext cx="1111974" cy="34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43101" y="295275"/>
            <a:ext cx="8308974" cy="936000"/>
          </a:xfrm>
        </p:spPr>
        <p:txBody>
          <a:bodyPr/>
          <a:lstStyle/>
          <a:p>
            <a:r>
              <a:rPr lang="en-US" dirty="0"/>
              <a:t>12-Pulse VLT</a:t>
            </a:r>
            <a:r>
              <a:rPr lang="en-US" baseline="30000" dirty="0"/>
              <a:t>®</a:t>
            </a:r>
            <a:r>
              <a:rPr lang="en-US" dirty="0"/>
              <a:t> drive</a:t>
            </a:r>
            <a:br>
              <a:rPr lang="en-US" dirty="0"/>
            </a:br>
            <a:r>
              <a:rPr lang="en-US" sz="1600" dirty="0" err="1"/>
              <a:t>Aplicación</a:t>
            </a:r>
            <a:r>
              <a:rPr lang="en-US" sz="1600" dirty="0"/>
              <a:t> </a:t>
            </a:r>
            <a:r>
              <a:rPr lang="en-US" sz="1600" dirty="0" err="1"/>
              <a:t>robusta</a:t>
            </a:r>
            <a:r>
              <a:rPr lang="en-US" sz="1600" dirty="0"/>
              <a:t> y de </a:t>
            </a:r>
            <a:r>
              <a:rPr lang="en-US" sz="1600" dirty="0" err="1"/>
              <a:t>bajo</a:t>
            </a:r>
            <a:r>
              <a:rPr lang="en-US" sz="1600" dirty="0"/>
              <a:t> </a:t>
            </a:r>
            <a:r>
              <a:rPr lang="en-US" sz="1600" dirty="0" err="1"/>
              <a:t>costo</a:t>
            </a:r>
            <a:r>
              <a:rPr lang="en-US" sz="1600" dirty="0"/>
              <a:t> para </a:t>
            </a:r>
            <a:r>
              <a:rPr lang="en-US" sz="1600" dirty="0" err="1"/>
              <a:t>mitigación</a:t>
            </a:r>
            <a:r>
              <a:rPr lang="en-US" sz="1600" dirty="0"/>
              <a:t> de </a:t>
            </a:r>
            <a:r>
              <a:rPr lang="en-US" sz="1600" dirty="0" err="1"/>
              <a:t>armónicos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alta</a:t>
            </a:r>
            <a:r>
              <a:rPr lang="en-US" sz="1600" dirty="0"/>
              <a:t> </a:t>
            </a:r>
            <a:r>
              <a:rPr lang="en-US" sz="1600" dirty="0" err="1"/>
              <a:t>potencia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>
          <a:xfrm>
            <a:off x="1943100" y="1341438"/>
            <a:ext cx="4644606" cy="161131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Rangos de potencias: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dirty="0"/>
              <a:t>Sobrecarga típica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380-480V……………450 - 1350HP / 315 - 1000 kW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525-600V……………450 - 1550HP / 450 - 1400 kW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525-690V……………450 - 1400 kW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Alto </a:t>
            </a:r>
            <a:r>
              <a:rPr lang="en-US" dirty="0" err="1"/>
              <a:t>nivel</a:t>
            </a:r>
            <a:r>
              <a:rPr lang="en-US" dirty="0"/>
              <a:t> de </a:t>
            </a:r>
            <a:r>
              <a:rPr lang="en-US" dirty="0" err="1"/>
              <a:t>sobrecarga</a:t>
            </a:r>
            <a:endParaRPr lang="en-US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380-480V………….…350 - 1200HP / 250 - 800 kW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525-600V……..……400 - 1350HP / 355 - 1200 kW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525-690V…….………………………..355 KW - 1200 kW</a:t>
            </a:r>
            <a:endParaRPr lang="pl-PL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8346763" y="1777088"/>
            <a:ext cx="1350000" cy="1350000"/>
            <a:chOff x="5327595" y="4310223"/>
            <a:chExt cx="1350000" cy="1350000"/>
          </a:xfrm>
        </p:grpSpPr>
        <p:sp>
          <p:nvSpPr>
            <p:cNvPr id="14" name="Rectangle 13"/>
            <p:cNvSpPr/>
            <p:nvPr/>
          </p:nvSpPr>
          <p:spPr>
            <a:xfrm>
              <a:off x="5327595" y="4310223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9349" y="4437960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en-US" sz="1500" b="1" dirty="0">
                  <a:solidFill>
                    <a:schemeClr val="accent2"/>
                  </a:solidFill>
                </a:rPr>
                <a:t>Optimized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62596" y="4718523"/>
              <a:ext cx="107999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For VLT</a:t>
              </a:r>
              <a:r>
                <a:rPr lang="en-US" sz="800" b="1" baseline="30000" dirty="0">
                  <a:solidFill>
                    <a:schemeClr val="accent2"/>
                  </a:solidFill>
                </a:rPr>
                <a:t>®</a:t>
              </a:r>
              <a:r>
                <a:rPr lang="en-US" sz="800" b="1" dirty="0">
                  <a:solidFill>
                    <a:schemeClr val="accent2"/>
                  </a:solidFill>
                </a:rPr>
                <a:t> HVAC Drive FC 102, VLT</a:t>
              </a:r>
              <a:r>
                <a:rPr lang="en-US" sz="800" b="1" baseline="30000" dirty="0">
                  <a:solidFill>
                    <a:schemeClr val="accent2"/>
                  </a:solidFill>
                </a:rPr>
                <a:t>®</a:t>
              </a:r>
              <a:r>
                <a:rPr lang="en-US" sz="800" b="1" dirty="0">
                  <a:solidFill>
                    <a:schemeClr val="accent2"/>
                  </a:solidFill>
                </a:rPr>
                <a:t> AQUA Drive FC 202 and VLT</a:t>
              </a:r>
              <a:r>
                <a:rPr lang="en-US" sz="800" b="1" baseline="30000" dirty="0">
                  <a:solidFill>
                    <a:schemeClr val="accent2"/>
                  </a:solidFill>
                </a:rPr>
                <a:t>®</a:t>
              </a:r>
              <a:r>
                <a:rPr lang="en-US" sz="800" b="1" dirty="0">
                  <a:solidFill>
                    <a:schemeClr val="accent2"/>
                  </a:solidFill>
                </a:rPr>
                <a:t> Automation Drive FC 302</a:t>
              </a:r>
              <a:endParaRPr lang="en-US" sz="800" b="1" baseline="300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31" y="3235453"/>
            <a:ext cx="5071187" cy="2942102"/>
          </a:xfrm>
          <a:prstGeom prst="rect">
            <a:avLst/>
          </a:prstGeom>
        </p:spPr>
      </p:pic>
      <p:sp>
        <p:nvSpPr>
          <p:cNvPr id="13" name="Content Placeholder 7"/>
          <p:cNvSpPr txBox="1">
            <a:spLocks/>
          </p:cNvSpPr>
          <p:nvPr/>
        </p:nvSpPr>
        <p:spPr>
          <a:xfrm>
            <a:off x="6851597" y="1275748"/>
            <a:ext cx="2845167" cy="6178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Tipos</a:t>
            </a:r>
            <a:r>
              <a:rPr lang="en-US" b="1" dirty="0"/>
              <a:t> de </a:t>
            </a:r>
            <a:r>
              <a:rPr lang="en-US" b="1" dirty="0" err="1"/>
              <a:t>encapsulado</a:t>
            </a:r>
            <a:r>
              <a:rPr lang="en-US" b="1" dirty="0"/>
              <a:t>: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IP21, IP54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52764" y="3752479"/>
            <a:ext cx="3858001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 err="1"/>
              <a:t>Aplicaiones</a:t>
            </a:r>
            <a:r>
              <a:rPr lang="en-US" sz="1400" b="1" dirty="0"/>
              <a:t>: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Aquellas</a:t>
            </a:r>
            <a:r>
              <a:rPr lang="en-US" sz="1400" dirty="0"/>
              <a:t> </a:t>
            </a:r>
            <a:r>
              <a:rPr lang="en-US" sz="1400" dirty="0" err="1"/>
              <a:t>que</a:t>
            </a:r>
            <a:r>
              <a:rPr lang="en-US" sz="1400" dirty="0"/>
              <a:t> </a:t>
            </a:r>
            <a:r>
              <a:rPr lang="en-US" sz="1400" dirty="0" err="1"/>
              <a:t>requieran</a:t>
            </a:r>
            <a:r>
              <a:rPr lang="en-US" sz="1400" dirty="0"/>
              <a:t> </a:t>
            </a:r>
            <a:r>
              <a:rPr lang="en-US" sz="1400" dirty="0" err="1"/>
              <a:t>mitigación</a:t>
            </a:r>
            <a:r>
              <a:rPr lang="en-US" sz="1400" dirty="0"/>
              <a:t> de </a:t>
            </a:r>
            <a:r>
              <a:rPr lang="en-US" sz="1400" dirty="0" err="1"/>
              <a:t>armónicos</a:t>
            </a:r>
            <a:r>
              <a:rPr lang="en-US" sz="1400" dirty="0"/>
              <a:t> con </a:t>
            </a:r>
            <a:r>
              <a:rPr lang="en-US" sz="1400" dirty="0" err="1"/>
              <a:t>carga</a:t>
            </a:r>
            <a:r>
              <a:rPr lang="en-US" sz="1400" dirty="0"/>
              <a:t> </a:t>
            </a:r>
            <a:r>
              <a:rPr lang="en-US" sz="1400" dirty="0" err="1"/>
              <a:t>constante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HVAC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Water/Wastewater</a:t>
            </a:r>
          </a:p>
        </p:txBody>
      </p:sp>
    </p:spTree>
    <p:extLst>
      <p:ext uri="{BB962C8B-B14F-4D97-AF65-F5344CB8AC3E}">
        <p14:creationId xmlns:p14="http://schemas.microsoft.com/office/powerpoint/2010/main" val="118522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ACON_NXP_air_cooled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5538" y="2568837"/>
            <a:ext cx="7617396" cy="3450395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VACON</a:t>
            </a:r>
            <a:r>
              <a:rPr lang="en-GB" baseline="30000" dirty="0"/>
              <a:t>®</a:t>
            </a:r>
            <a:r>
              <a:rPr lang="en-GB" dirty="0"/>
              <a:t> NXP Air Cooled</a:t>
            </a:r>
            <a:br>
              <a:rPr lang="en-GB" dirty="0"/>
            </a:br>
            <a:r>
              <a:rPr lang="en-US" sz="1600" dirty="0">
                <a:solidFill>
                  <a:srgbClr val="000000"/>
                </a:solidFill>
              </a:rPr>
              <a:t>Wide power range of air-cooled drives </a:t>
            </a:r>
            <a:r>
              <a:rPr lang="da-DK" sz="1600" dirty="0">
                <a:solidFill>
                  <a:srgbClr val="000000"/>
                </a:solidFill>
              </a:rPr>
              <a:t>for </a:t>
            </a:r>
            <a:r>
              <a:rPr lang="da-DK" sz="1600" dirty="0" err="1">
                <a:solidFill>
                  <a:srgbClr val="000000"/>
                </a:solidFill>
              </a:rPr>
              <a:t>industrial</a:t>
            </a:r>
            <a:r>
              <a:rPr lang="da-DK" sz="1600" dirty="0">
                <a:solidFill>
                  <a:srgbClr val="000000"/>
                </a:solidFill>
              </a:rPr>
              <a:t> drive </a:t>
            </a:r>
            <a:r>
              <a:rPr lang="da-DK" sz="1600" dirty="0" err="1">
                <a:solidFill>
                  <a:srgbClr val="000000"/>
                </a:solidFill>
              </a:rPr>
              <a:t>applications</a:t>
            </a:r>
            <a:r>
              <a:rPr lang="da-DK" sz="1600" dirty="0">
                <a:solidFill>
                  <a:srgbClr val="000000"/>
                </a:solidFill>
              </a:rPr>
              <a:t>.</a:t>
            </a:r>
            <a:br>
              <a:rPr lang="en-GB" sz="1600" dirty="0">
                <a:solidFill>
                  <a:srgbClr val="000000"/>
                </a:solidFill>
              </a:rPr>
            </a:br>
            <a:endParaRPr lang="en-US" sz="1600" dirty="0"/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1856791" y="1335534"/>
            <a:ext cx="4067174" cy="2675730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>
                <a:solidFill>
                  <a:srgbClr val="000000"/>
                </a:solidFill>
              </a:rPr>
              <a:t>Power range (for wall mounted)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da-DK" dirty="0">
                <a:solidFill>
                  <a:srgbClr val="000000"/>
                </a:solidFill>
              </a:rPr>
              <a:t>0.55-90 kW (2) (N.O.)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da-DK" dirty="0">
                <a:solidFill>
                  <a:srgbClr val="000000"/>
                </a:solidFill>
              </a:rPr>
              <a:t>1.1-160 kW (5) (N.O.)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da-DK" dirty="0">
                <a:solidFill>
                  <a:srgbClr val="000000"/>
                </a:solidFill>
              </a:rPr>
              <a:t>2.2-200 kW (7) (N.O.)</a:t>
            </a: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(DriveSynch any power size x4)</a:t>
            </a:r>
          </a:p>
          <a:p>
            <a:pPr marL="0" indent="0">
              <a:buNone/>
            </a:pPr>
            <a:r>
              <a:rPr lang="da-DK" b="1" dirty="0">
                <a:solidFill>
                  <a:srgbClr val="000000"/>
                </a:solidFill>
              </a:rPr>
              <a:t>Supply voltage</a:t>
            </a: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3x208-240 Vac (N.O.)</a:t>
            </a: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3x380-500 Vac (N.O.)</a:t>
            </a:r>
          </a:p>
          <a:p>
            <a:pPr marL="0" indent="0">
              <a:buNone/>
            </a:pPr>
            <a:r>
              <a:rPr lang="da-DK" dirty="0">
                <a:solidFill>
                  <a:srgbClr val="000000"/>
                </a:solidFill>
              </a:rPr>
              <a:t>3x525-690 Vac (N.O.)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endParaRPr lang="da-DK" b="1" dirty="0">
              <a:solidFill>
                <a:srgbClr val="000000"/>
              </a:solidFill>
            </a:endParaRP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endParaRPr lang="pl-PL" dirty="0">
              <a:solidFill>
                <a:srgbClr val="000000"/>
              </a:solidFill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6184901" y="1341685"/>
            <a:ext cx="4067174" cy="16113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>
                <a:solidFill>
                  <a:srgbClr val="000000"/>
                </a:solidFill>
              </a:rPr>
              <a:t>Enclosure ratings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IP00/UL Open type 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IP21/UL Type 1 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IP54/UL Type 12 </a:t>
            </a:r>
            <a:r>
              <a:rPr lang="pl-PL" dirty="0">
                <a:solidFill>
                  <a:srgbClr val="000000"/>
                </a:solidFill>
              </a:rPr>
              <a:t>	</a:t>
            </a:r>
            <a:endParaRPr lang="en-US" sz="1200" i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BA69EF-92BA-49B1-9ED3-B9938BF3BA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10" y="5534242"/>
            <a:ext cx="887391" cy="33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4FE7-FF77-40B2-8012-D9F1042BA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19" y="5544302"/>
            <a:ext cx="931383" cy="332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A01428-7534-427C-BD9C-AF21F9CF63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50" y="5566962"/>
            <a:ext cx="952583" cy="3039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86D7AE-0B19-4BC0-81FF-5096477D09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6" y="5512807"/>
            <a:ext cx="764007" cy="4041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A295DA-479D-4FAD-A278-FAE0ACEB8F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72" y="5525815"/>
            <a:ext cx="764007" cy="4041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D90077-6AEF-4FAA-90CC-F2609307DC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6" y="5551393"/>
            <a:ext cx="1257299" cy="318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F524E3-A61E-4A97-BDA4-A35578ED9A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27" y="5576149"/>
            <a:ext cx="1111974" cy="34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1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VACON</a:t>
            </a:r>
            <a:r>
              <a:rPr lang="en-GB" baseline="30000" dirty="0"/>
              <a:t>®</a:t>
            </a:r>
            <a:r>
              <a:rPr lang="en-GB" dirty="0"/>
              <a:t> NXC &amp; NXC Low Harmonic</a:t>
            </a:r>
            <a:br>
              <a:rPr lang="en-GB" sz="4400" dirty="0"/>
            </a:br>
            <a:r>
              <a:rPr lang="da-DK" sz="1600" dirty="0">
                <a:solidFill>
                  <a:srgbClr val="000000"/>
                </a:solidFill>
              </a:rPr>
              <a:t>6 and 12 pulses rectifier and active front end units</a:t>
            </a:r>
            <a:br>
              <a:rPr lang="en-GB" sz="1600" dirty="0">
                <a:solidFill>
                  <a:srgbClr val="000000"/>
                </a:solidFill>
              </a:rPr>
            </a:b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649970" y="3065422"/>
            <a:ext cx="4067174" cy="16113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>
                <a:solidFill>
                  <a:srgbClr val="000000"/>
                </a:solidFill>
              </a:rPr>
              <a:t>Tipos</a:t>
            </a:r>
            <a:r>
              <a:rPr lang="en-US" b="1" dirty="0">
                <a:solidFill>
                  <a:srgbClr val="000000"/>
                </a:solidFill>
              </a:rPr>
              <a:t> de </a:t>
            </a:r>
            <a:r>
              <a:rPr lang="en-US" b="1" dirty="0" err="1">
                <a:solidFill>
                  <a:srgbClr val="000000"/>
                </a:solidFill>
              </a:rPr>
              <a:t>encapsulado</a:t>
            </a:r>
            <a:endParaRPr lang="en-US" b="1" dirty="0">
              <a:solidFill>
                <a:srgbClr val="000000"/>
              </a:solidFill>
            </a:endParaRP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IP21/UL Type 1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>
                <a:solidFill>
                  <a:srgbClr val="000000"/>
                </a:solidFill>
              </a:rPr>
              <a:t>IP54/UL Type 12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>
                <a:solidFill>
                  <a:srgbClr val="000000"/>
                </a:solidFill>
              </a:rPr>
              <a:t>	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581" y="1370961"/>
            <a:ext cx="2779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b="1" dirty="0">
                <a:solidFill>
                  <a:srgbClr val="000000"/>
                </a:solidFill>
              </a:rPr>
              <a:t>Rango de potencia</a:t>
            </a:r>
          </a:p>
          <a:p>
            <a:r>
              <a:rPr lang="da-DK" sz="1400" dirty="0">
                <a:solidFill>
                  <a:srgbClr val="000000"/>
                </a:solidFill>
              </a:rPr>
              <a:t>132-1500 kW (5) (N.O.)</a:t>
            </a:r>
          </a:p>
          <a:p>
            <a:r>
              <a:rPr lang="da-DK" sz="1400" dirty="0">
                <a:solidFill>
                  <a:srgbClr val="000000"/>
                </a:solidFill>
              </a:rPr>
              <a:t>110-2000 kW (6) (N.O.)</a:t>
            </a:r>
          </a:p>
          <a:p>
            <a:r>
              <a:rPr lang="da-DK" sz="1400" b="1" dirty="0">
                <a:solidFill>
                  <a:srgbClr val="000000"/>
                </a:solidFill>
              </a:rPr>
              <a:t>Tensión de alimentación</a:t>
            </a:r>
          </a:p>
          <a:p>
            <a:r>
              <a:rPr lang="da-DK" sz="1400" dirty="0">
                <a:solidFill>
                  <a:srgbClr val="000000"/>
                </a:solidFill>
              </a:rPr>
              <a:t>3x380-500 V</a:t>
            </a:r>
          </a:p>
          <a:p>
            <a:r>
              <a:rPr lang="da-DK" sz="1400" dirty="0">
                <a:solidFill>
                  <a:srgbClr val="000000"/>
                </a:solidFill>
              </a:rPr>
              <a:t>3x525-690 V</a:t>
            </a:r>
          </a:p>
        </p:txBody>
      </p:sp>
      <p:pic>
        <p:nvPicPr>
          <p:cNvPr id="7" name="Picture 6" descr="VACON_NXC_LOW_HARMONIC_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927" y="1408857"/>
            <a:ext cx="3992377" cy="4040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7E0524-1B92-43D9-9D79-65333DB71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10" y="5534242"/>
            <a:ext cx="887391" cy="33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C5B3DA-3C65-4E69-A4A7-D76288EE0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19" y="5544302"/>
            <a:ext cx="931383" cy="332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33F0C1-7607-4921-AF62-0A6CA6257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50" y="5566962"/>
            <a:ext cx="952583" cy="3039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F7BB32-E94B-4615-8A26-04742FEBE3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6" y="5512807"/>
            <a:ext cx="764007" cy="4041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594A69-3711-4B20-85E7-65E9741D16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72" y="5525815"/>
            <a:ext cx="764007" cy="404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D2745D-1244-4DAE-8383-AB8D961B2C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6" y="5551393"/>
            <a:ext cx="1257299" cy="31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08FA49-8C21-404D-B69D-83BF79F9EA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27" y="5576149"/>
            <a:ext cx="1111974" cy="34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9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VACON</a:t>
            </a:r>
            <a:r>
              <a:rPr lang="en-GB" baseline="30000" dirty="0"/>
              <a:t>® </a:t>
            </a:r>
            <a:r>
              <a:rPr lang="en-GB" dirty="0"/>
              <a:t>NXC Low Harmonic</a:t>
            </a:r>
            <a:br>
              <a:rPr lang="en-GB" sz="4400" dirty="0"/>
            </a:br>
            <a:r>
              <a:rPr lang="da-DK" sz="1600" dirty="0">
                <a:solidFill>
                  <a:srgbClr val="000000"/>
                </a:solidFill>
              </a:rPr>
              <a:t>Active Front End (AFE)</a:t>
            </a:r>
            <a:br>
              <a:rPr lang="en-GB" sz="1600" dirty="0">
                <a:solidFill>
                  <a:srgbClr val="000000"/>
                </a:solidFill>
              </a:rPr>
            </a:b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A45D4796-1BCE-4B36-8A2F-CC70F3F82747}"/>
              </a:ext>
            </a:extLst>
          </p:cNvPr>
          <p:cNvGrpSpPr>
            <a:grpSpLocks/>
          </p:cNvGrpSpPr>
          <p:nvPr/>
        </p:nvGrpSpPr>
        <p:grpSpPr bwMode="auto">
          <a:xfrm>
            <a:off x="1941512" y="3067512"/>
            <a:ext cx="8308975" cy="1512888"/>
            <a:chOff x="68" y="1660"/>
            <a:chExt cx="5234" cy="953"/>
          </a:xfrm>
        </p:grpSpPr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B0CB0CE0-083C-4034-A6DC-5B7FB970B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1660"/>
              <a:ext cx="5216" cy="953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id="{1D1A12C6-C71D-4800-86D1-8600E13CAF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" y="1842"/>
              <a:ext cx="907" cy="726"/>
              <a:chOff x="3648" y="3312"/>
              <a:chExt cx="1027" cy="663"/>
            </a:xfrm>
          </p:grpSpPr>
          <p:sp>
            <p:nvSpPr>
              <p:cNvPr id="57" name="Rectangle 6">
                <a:extLst>
                  <a:ext uri="{FF2B5EF4-FFF2-40B4-BE49-F238E27FC236}">
                    <a16:creationId xmlns:a16="http://schemas.microsoft.com/office/drawing/2014/main" id="{98C3C8E1-EB94-4747-B8E0-69CCA70FA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8" y="3312"/>
                <a:ext cx="1027" cy="663"/>
              </a:xfrm>
              <a:prstGeom prst="rect">
                <a:avLst/>
              </a:prstGeom>
              <a:solidFill>
                <a:srgbClr val="EAEAEA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Rectangle 7">
                <a:extLst>
                  <a:ext uri="{FF2B5EF4-FFF2-40B4-BE49-F238E27FC236}">
                    <a16:creationId xmlns:a16="http://schemas.microsoft.com/office/drawing/2014/main" id="{28F170D8-DD98-454B-9F2C-1C09E5D08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2" y="3314"/>
                <a:ext cx="13" cy="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4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Line 8">
                <a:extLst>
                  <a:ext uri="{FF2B5EF4-FFF2-40B4-BE49-F238E27FC236}">
                    <a16:creationId xmlns:a16="http://schemas.microsoft.com/office/drawing/2014/main" id="{D17AB5DC-EC2F-431A-94DE-A5ED346300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3" y="3901"/>
                <a:ext cx="90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9">
                <a:extLst>
                  <a:ext uri="{FF2B5EF4-FFF2-40B4-BE49-F238E27FC236}">
                    <a16:creationId xmlns:a16="http://schemas.microsoft.com/office/drawing/2014/main" id="{B22C0283-79B5-4E8C-ADDD-DB285966CB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49" y="3892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10">
                <a:extLst>
                  <a:ext uri="{FF2B5EF4-FFF2-40B4-BE49-F238E27FC236}">
                    <a16:creationId xmlns:a16="http://schemas.microsoft.com/office/drawing/2014/main" id="{E95B0F28-A279-4E64-8C05-82EDE2F3B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46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11">
                <a:extLst>
                  <a:ext uri="{FF2B5EF4-FFF2-40B4-BE49-F238E27FC236}">
                    <a16:creationId xmlns:a16="http://schemas.microsoft.com/office/drawing/2014/main" id="{2487676A-7291-4C73-9A04-75F2DDC68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69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12">
                <a:extLst>
                  <a:ext uri="{FF2B5EF4-FFF2-40B4-BE49-F238E27FC236}">
                    <a16:creationId xmlns:a16="http://schemas.microsoft.com/office/drawing/2014/main" id="{129F7585-0E2A-4B67-86DC-BBFF4875D4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91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13">
                <a:extLst>
                  <a:ext uri="{FF2B5EF4-FFF2-40B4-BE49-F238E27FC236}">
                    <a16:creationId xmlns:a16="http://schemas.microsoft.com/office/drawing/2014/main" id="{0ED7EB70-060E-4936-8529-FA2F9593F8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14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14">
                <a:extLst>
                  <a:ext uri="{FF2B5EF4-FFF2-40B4-BE49-F238E27FC236}">
                    <a16:creationId xmlns:a16="http://schemas.microsoft.com/office/drawing/2014/main" id="{DB328770-5DA2-431C-8CF1-CAB32AD2DD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36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15">
                <a:extLst>
                  <a:ext uri="{FF2B5EF4-FFF2-40B4-BE49-F238E27FC236}">
                    <a16:creationId xmlns:a16="http://schemas.microsoft.com/office/drawing/2014/main" id="{2824153D-FF12-4231-80BD-BAE3627C0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9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16">
                <a:extLst>
                  <a:ext uri="{FF2B5EF4-FFF2-40B4-BE49-F238E27FC236}">
                    <a16:creationId xmlns:a16="http://schemas.microsoft.com/office/drawing/2014/main" id="{20E8BE99-945C-41CD-A0FD-AB71B4972E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1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17">
                <a:extLst>
                  <a:ext uri="{FF2B5EF4-FFF2-40B4-BE49-F238E27FC236}">
                    <a16:creationId xmlns:a16="http://schemas.microsoft.com/office/drawing/2014/main" id="{C1A24A76-0A65-4EA8-81C2-25B882C979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4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18">
                <a:extLst>
                  <a:ext uri="{FF2B5EF4-FFF2-40B4-BE49-F238E27FC236}">
                    <a16:creationId xmlns:a16="http://schemas.microsoft.com/office/drawing/2014/main" id="{F028F648-FC7B-459D-93DE-9D8A67AC68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27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19">
                <a:extLst>
                  <a:ext uri="{FF2B5EF4-FFF2-40B4-BE49-F238E27FC236}">
                    <a16:creationId xmlns:a16="http://schemas.microsoft.com/office/drawing/2014/main" id="{A6BC7D9B-15FA-4EFF-B6C6-8B5B5DC3BA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4" y="3892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20">
                <a:extLst>
                  <a:ext uri="{FF2B5EF4-FFF2-40B4-BE49-F238E27FC236}">
                    <a16:creationId xmlns:a16="http://schemas.microsoft.com/office/drawing/2014/main" id="{5B07A8EB-A2BC-4121-B0F6-B532E7B2DD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2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21">
                <a:extLst>
                  <a:ext uri="{FF2B5EF4-FFF2-40B4-BE49-F238E27FC236}">
                    <a16:creationId xmlns:a16="http://schemas.microsoft.com/office/drawing/2014/main" id="{3C2DC92B-B907-47B6-9A71-90709B750D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22">
                <a:extLst>
                  <a:ext uri="{FF2B5EF4-FFF2-40B4-BE49-F238E27FC236}">
                    <a16:creationId xmlns:a16="http://schemas.microsoft.com/office/drawing/2014/main" id="{66863B0A-C1CF-45E6-B302-C44E9DE2E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17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23">
                <a:extLst>
                  <a:ext uri="{FF2B5EF4-FFF2-40B4-BE49-F238E27FC236}">
                    <a16:creationId xmlns:a16="http://schemas.microsoft.com/office/drawing/2014/main" id="{651D1F24-B4AC-4BD9-8F5E-7EA701BD7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39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Line 24">
                <a:extLst>
                  <a:ext uri="{FF2B5EF4-FFF2-40B4-BE49-F238E27FC236}">
                    <a16:creationId xmlns:a16="http://schemas.microsoft.com/office/drawing/2014/main" id="{8D3465EF-BD79-49C8-8EBF-9905AB0E39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62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25">
                <a:extLst>
                  <a:ext uri="{FF2B5EF4-FFF2-40B4-BE49-F238E27FC236}">
                    <a16:creationId xmlns:a16="http://schemas.microsoft.com/office/drawing/2014/main" id="{1AB51A6F-0745-4E77-9740-9727533987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84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26">
                <a:extLst>
                  <a:ext uri="{FF2B5EF4-FFF2-40B4-BE49-F238E27FC236}">
                    <a16:creationId xmlns:a16="http://schemas.microsoft.com/office/drawing/2014/main" id="{B5AA2EAE-79F2-4FA6-94E2-AB663927D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07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27">
                <a:extLst>
                  <a:ext uri="{FF2B5EF4-FFF2-40B4-BE49-F238E27FC236}">
                    <a16:creationId xmlns:a16="http://schemas.microsoft.com/office/drawing/2014/main" id="{9D44CB44-33A3-49F2-8FC1-8EA1C75699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29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28">
                <a:extLst>
                  <a:ext uri="{FF2B5EF4-FFF2-40B4-BE49-F238E27FC236}">
                    <a16:creationId xmlns:a16="http://schemas.microsoft.com/office/drawing/2014/main" id="{29851DEB-45D8-4468-B005-A150921AE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52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Line 29">
                <a:extLst>
                  <a:ext uri="{FF2B5EF4-FFF2-40B4-BE49-F238E27FC236}">
                    <a16:creationId xmlns:a16="http://schemas.microsoft.com/office/drawing/2014/main" id="{FA0028D6-9829-4657-AE42-5C255A70E9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0" y="3892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30">
                <a:extLst>
                  <a:ext uri="{FF2B5EF4-FFF2-40B4-BE49-F238E27FC236}">
                    <a16:creationId xmlns:a16="http://schemas.microsoft.com/office/drawing/2014/main" id="{A7E21EAB-F450-4796-87B6-29EC05E4CD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97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31">
                <a:extLst>
                  <a:ext uri="{FF2B5EF4-FFF2-40B4-BE49-F238E27FC236}">
                    <a16:creationId xmlns:a16="http://schemas.microsoft.com/office/drawing/2014/main" id="{F8A05CED-A414-4215-97BC-0D5A0BBAEB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0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Line 32">
                <a:extLst>
                  <a:ext uri="{FF2B5EF4-FFF2-40B4-BE49-F238E27FC236}">
                    <a16:creationId xmlns:a16="http://schemas.microsoft.com/office/drawing/2014/main" id="{AD80FA65-C3CF-498F-BA38-89834B4D08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42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Line 33">
                <a:extLst>
                  <a:ext uri="{FF2B5EF4-FFF2-40B4-BE49-F238E27FC236}">
                    <a16:creationId xmlns:a16="http://schemas.microsoft.com/office/drawing/2014/main" id="{25801455-BA5F-41B0-A59E-B974A5A973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65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Line 34">
                <a:extLst>
                  <a:ext uri="{FF2B5EF4-FFF2-40B4-BE49-F238E27FC236}">
                    <a16:creationId xmlns:a16="http://schemas.microsoft.com/office/drawing/2014/main" id="{7672D23E-4F2C-4C0F-8359-60B169D2E1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7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Line 35">
                <a:extLst>
                  <a:ext uri="{FF2B5EF4-FFF2-40B4-BE49-F238E27FC236}">
                    <a16:creationId xmlns:a16="http://schemas.microsoft.com/office/drawing/2014/main" id="{61151ECB-DF9C-452E-990A-D4CFAE271F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10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36">
                <a:extLst>
                  <a:ext uri="{FF2B5EF4-FFF2-40B4-BE49-F238E27FC236}">
                    <a16:creationId xmlns:a16="http://schemas.microsoft.com/office/drawing/2014/main" id="{89BE6340-2865-4BC5-9D2E-AB4006DD15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32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37">
                <a:extLst>
                  <a:ext uri="{FF2B5EF4-FFF2-40B4-BE49-F238E27FC236}">
                    <a16:creationId xmlns:a16="http://schemas.microsoft.com/office/drawing/2014/main" id="{BE65A436-CB19-4A51-8B1A-BA589D2DB8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55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38">
                <a:extLst>
                  <a:ext uri="{FF2B5EF4-FFF2-40B4-BE49-F238E27FC236}">
                    <a16:creationId xmlns:a16="http://schemas.microsoft.com/office/drawing/2014/main" id="{FBFCB3B6-B113-4132-8EE5-7FC9257615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8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39">
                <a:extLst>
                  <a:ext uri="{FF2B5EF4-FFF2-40B4-BE49-F238E27FC236}">
                    <a16:creationId xmlns:a16="http://schemas.microsoft.com/office/drawing/2014/main" id="{759CF8A5-2466-47AD-9104-A996DFF5F6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26" y="3892"/>
                <a:ext cx="1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40">
                <a:extLst>
                  <a:ext uri="{FF2B5EF4-FFF2-40B4-BE49-F238E27FC236}">
                    <a16:creationId xmlns:a16="http://schemas.microsoft.com/office/drawing/2014/main" id="{98C78AB6-6C16-4A46-8BBF-0DCC92000D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23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41">
                <a:extLst>
                  <a:ext uri="{FF2B5EF4-FFF2-40B4-BE49-F238E27FC236}">
                    <a16:creationId xmlns:a16="http://schemas.microsoft.com/office/drawing/2014/main" id="{F9CBBBD0-5E9F-4674-9639-5BCCEB4AAA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45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42">
                <a:extLst>
                  <a:ext uri="{FF2B5EF4-FFF2-40B4-BE49-F238E27FC236}">
                    <a16:creationId xmlns:a16="http://schemas.microsoft.com/office/drawing/2014/main" id="{A1217626-1DB4-45D4-A1D4-51C09B3C9E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68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43">
                <a:extLst>
                  <a:ext uri="{FF2B5EF4-FFF2-40B4-BE49-F238E27FC236}">
                    <a16:creationId xmlns:a16="http://schemas.microsoft.com/office/drawing/2014/main" id="{C70D2753-AB6A-4064-A8D7-CB778B71F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90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44">
                <a:extLst>
                  <a:ext uri="{FF2B5EF4-FFF2-40B4-BE49-F238E27FC236}">
                    <a16:creationId xmlns:a16="http://schemas.microsoft.com/office/drawing/2014/main" id="{80CE10EF-E752-425A-B44F-81AC49F359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13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45">
                <a:extLst>
                  <a:ext uri="{FF2B5EF4-FFF2-40B4-BE49-F238E27FC236}">
                    <a16:creationId xmlns:a16="http://schemas.microsoft.com/office/drawing/2014/main" id="{746EF00C-8556-40A0-AE7E-2ED610181A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35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46">
                <a:extLst>
                  <a:ext uri="{FF2B5EF4-FFF2-40B4-BE49-F238E27FC236}">
                    <a16:creationId xmlns:a16="http://schemas.microsoft.com/office/drawing/2014/main" id="{F5B53C17-A5B4-4CB7-980D-8982A0560A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58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47">
                <a:extLst>
                  <a:ext uri="{FF2B5EF4-FFF2-40B4-BE49-F238E27FC236}">
                    <a16:creationId xmlns:a16="http://schemas.microsoft.com/office/drawing/2014/main" id="{F3E53654-E33E-4FCB-9CA3-76E6DF2444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81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48">
                <a:extLst>
                  <a:ext uri="{FF2B5EF4-FFF2-40B4-BE49-F238E27FC236}">
                    <a16:creationId xmlns:a16="http://schemas.microsoft.com/office/drawing/2014/main" id="{07C534A9-74C3-47DC-B4F3-0DCB4584C5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03" y="3896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49">
                <a:extLst>
                  <a:ext uri="{FF2B5EF4-FFF2-40B4-BE49-F238E27FC236}">
                    <a16:creationId xmlns:a16="http://schemas.microsoft.com/office/drawing/2014/main" id="{19E666EE-2F2E-4AEB-9224-8A195377D9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3" y="3359"/>
                <a:ext cx="90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50">
                <a:extLst>
                  <a:ext uri="{FF2B5EF4-FFF2-40B4-BE49-F238E27FC236}">
                    <a16:creationId xmlns:a16="http://schemas.microsoft.com/office/drawing/2014/main" id="{9F5EC6D3-281F-41C1-B64A-BFCE7A0D7E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49" y="3359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51">
                <a:extLst>
                  <a:ext uri="{FF2B5EF4-FFF2-40B4-BE49-F238E27FC236}">
                    <a16:creationId xmlns:a16="http://schemas.microsoft.com/office/drawing/2014/main" id="{1D862197-BE75-44FF-A49A-49244421D0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46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52">
                <a:extLst>
                  <a:ext uri="{FF2B5EF4-FFF2-40B4-BE49-F238E27FC236}">
                    <a16:creationId xmlns:a16="http://schemas.microsoft.com/office/drawing/2014/main" id="{A4D3DA31-5348-48B3-A2EC-E031A2B2B1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69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53">
                <a:extLst>
                  <a:ext uri="{FF2B5EF4-FFF2-40B4-BE49-F238E27FC236}">
                    <a16:creationId xmlns:a16="http://schemas.microsoft.com/office/drawing/2014/main" id="{34969942-FAA7-49F0-B3D9-A2C8F93756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91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Line 54">
                <a:extLst>
                  <a:ext uri="{FF2B5EF4-FFF2-40B4-BE49-F238E27FC236}">
                    <a16:creationId xmlns:a16="http://schemas.microsoft.com/office/drawing/2014/main" id="{AC3C1A38-3488-4C6B-8CA7-DE876486D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14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55">
                <a:extLst>
                  <a:ext uri="{FF2B5EF4-FFF2-40B4-BE49-F238E27FC236}">
                    <a16:creationId xmlns:a16="http://schemas.microsoft.com/office/drawing/2014/main" id="{2212141C-5965-4303-B152-59F78D6426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36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56">
                <a:extLst>
                  <a:ext uri="{FF2B5EF4-FFF2-40B4-BE49-F238E27FC236}">
                    <a16:creationId xmlns:a16="http://schemas.microsoft.com/office/drawing/2014/main" id="{CBF5CD33-C9AC-4090-A51C-971665F992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9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57">
                <a:extLst>
                  <a:ext uri="{FF2B5EF4-FFF2-40B4-BE49-F238E27FC236}">
                    <a16:creationId xmlns:a16="http://schemas.microsoft.com/office/drawing/2014/main" id="{032E1890-9221-4AAE-BC6E-EB9E459D50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81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58">
                <a:extLst>
                  <a:ext uri="{FF2B5EF4-FFF2-40B4-BE49-F238E27FC236}">
                    <a16:creationId xmlns:a16="http://schemas.microsoft.com/office/drawing/2014/main" id="{678EF40D-D1F2-4939-ACA5-9B0200235E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4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59">
                <a:extLst>
                  <a:ext uri="{FF2B5EF4-FFF2-40B4-BE49-F238E27FC236}">
                    <a16:creationId xmlns:a16="http://schemas.microsoft.com/office/drawing/2014/main" id="{8BA46265-9620-4430-AF43-B4C6C9896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27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60">
                <a:extLst>
                  <a:ext uri="{FF2B5EF4-FFF2-40B4-BE49-F238E27FC236}">
                    <a16:creationId xmlns:a16="http://schemas.microsoft.com/office/drawing/2014/main" id="{8A9FE8CC-ED1F-4AAE-AFDE-D670D5C95E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4" y="3359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Line 61">
                <a:extLst>
                  <a:ext uri="{FF2B5EF4-FFF2-40B4-BE49-F238E27FC236}">
                    <a16:creationId xmlns:a16="http://schemas.microsoft.com/office/drawing/2014/main" id="{E9CCA2AE-D131-4D02-9ADB-F364C83AAE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2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62">
                <a:extLst>
                  <a:ext uri="{FF2B5EF4-FFF2-40B4-BE49-F238E27FC236}">
                    <a16:creationId xmlns:a16="http://schemas.microsoft.com/office/drawing/2014/main" id="{D9A2DD20-290F-4595-BB20-5BB3C9A6CF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63">
                <a:extLst>
                  <a:ext uri="{FF2B5EF4-FFF2-40B4-BE49-F238E27FC236}">
                    <a16:creationId xmlns:a16="http://schemas.microsoft.com/office/drawing/2014/main" id="{A85A480B-9FAF-47A6-BA76-F8A459D573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17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64">
                <a:extLst>
                  <a:ext uri="{FF2B5EF4-FFF2-40B4-BE49-F238E27FC236}">
                    <a16:creationId xmlns:a16="http://schemas.microsoft.com/office/drawing/2014/main" id="{B517C48C-8442-40B0-8585-EE7B6F3DE3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39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Line 65">
                <a:extLst>
                  <a:ext uri="{FF2B5EF4-FFF2-40B4-BE49-F238E27FC236}">
                    <a16:creationId xmlns:a16="http://schemas.microsoft.com/office/drawing/2014/main" id="{20A1C02D-1D5A-4DB2-86D0-61237E0665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62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66">
                <a:extLst>
                  <a:ext uri="{FF2B5EF4-FFF2-40B4-BE49-F238E27FC236}">
                    <a16:creationId xmlns:a16="http://schemas.microsoft.com/office/drawing/2014/main" id="{824938F8-AB54-4219-87A5-1A59D4967B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84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Line 67">
                <a:extLst>
                  <a:ext uri="{FF2B5EF4-FFF2-40B4-BE49-F238E27FC236}">
                    <a16:creationId xmlns:a16="http://schemas.microsoft.com/office/drawing/2014/main" id="{8188095A-246F-4BC5-B248-06213A4E7E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07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68">
                <a:extLst>
                  <a:ext uri="{FF2B5EF4-FFF2-40B4-BE49-F238E27FC236}">
                    <a16:creationId xmlns:a16="http://schemas.microsoft.com/office/drawing/2014/main" id="{5F74D465-9988-46BF-85B9-0030FB8486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29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Line 69">
                <a:extLst>
                  <a:ext uri="{FF2B5EF4-FFF2-40B4-BE49-F238E27FC236}">
                    <a16:creationId xmlns:a16="http://schemas.microsoft.com/office/drawing/2014/main" id="{962D06C1-F890-4E40-8264-53222FF303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52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Line 70">
                <a:extLst>
                  <a:ext uri="{FF2B5EF4-FFF2-40B4-BE49-F238E27FC236}">
                    <a16:creationId xmlns:a16="http://schemas.microsoft.com/office/drawing/2014/main" id="{37A97607-7463-42F8-8DBD-A5A3A05B70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0" y="3359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Line 71">
                <a:extLst>
                  <a:ext uri="{FF2B5EF4-FFF2-40B4-BE49-F238E27FC236}">
                    <a16:creationId xmlns:a16="http://schemas.microsoft.com/office/drawing/2014/main" id="{DE32672E-98C8-46FD-844D-E41928F23A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97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72">
                <a:extLst>
                  <a:ext uri="{FF2B5EF4-FFF2-40B4-BE49-F238E27FC236}">
                    <a16:creationId xmlns:a16="http://schemas.microsoft.com/office/drawing/2014/main" id="{252B491F-7EB0-467F-9C1E-107067A5E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0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Line 73">
                <a:extLst>
                  <a:ext uri="{FF2B5EF4-FFF2-40B4-BE49-F238E27FC236}">
                    <a16:creationId xmlns:a16="http://schemas.microsoft.com/office/drawing/2014/main" id="{B2BED547-A16D-4767-920D-FC5F5BAE23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42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74">
                <a:extLst>
                  <a:ext uri="{FF2B5EF4-FFF2-40B4-BE49-F238E27FC236}">
                    <a16:creationId xmlns:a16="http://schemas.microsoft.com/office/drawing/2014/main" id="{198C146A-25E0-436E-AC99-1DACEFB6E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65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75">
                <a:extLst>
                  <a:ext uri="{FF2B5EF4-FFF2-40B4-BE49-F238E27FC236}">
                    <a16:creationId xmlns:a16="http://schemas.microsoft.com/office/drawing/2014/main" id="{94BA0D47-D6DD-44AA-944F-B7D5EC2D13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87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76">
                <a:extLst>
                  <a:ext uri="{FF2B5EF4-FFF2-40B4-BE49-F238E27FC236}">
                    <a16:creationId xmlns:a16="http://schemas.microsoft.com/office/drawing/2014/main" id="{E32F49B1-6064-4F50-9890-C07CCDDB34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10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77">
                <a:extLst>
                  <a:ext uri="{FF2B5EF4-FFF2-40B4-BE49-F238E27FC236}">
                    <a16:creationId xmlns:a16="http://schemas.microsoft.com/office/drawing/2014/main" id="{B6DFA5A1-21AC-4C6D-9ACB-DC7CD3B43E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32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78">
                <a:extLst>
                  <a:ext uri="{FF2B5EF4-FFF2-40B4-BE49-F238E27FC236}">
                    <a16:creationId xmlns:a16="http://schemas.microsoft.com/office/drawing/2014/main" id="{D237B0F7-D684-4728-B9D1-5776E1A38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55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79">
                <a:extLst>
                  <a:ext uri="{FF2B5EF4-FFF2-40B4-BE49-F238E27FC236}">
                    <a16:creationId xmlns:a16="http://schemas.microsoft.com/office/drawing/2014/main" id="{2E3844B5-01DC-424D-A72D-27DE86A231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8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80">
                <a:extLst>
                  <a:ext uri="{FF2B5EF4-FFF2-40B4-BE49-F238E27FC236}">
                    <a16:creationId xmlns:a16="http://schemas.microsoft.com/office/drawing/2014/main" id="{CAA08671-63DA-4639-871F-0465973E1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26" y="3359"/>
                <a:ext cx="1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81">
                <a:extLst>
                  <a:ext uri="{FF2B5EF4-FFF2-40B4-BE49-F238E27FC236}">
                    <a16:creationId xmlns:a16="http://schemas.microsoft.com/office/drawing/2014/main" id="{6C74EC43-2956-40D7-BDD8-66C6FB1CAC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23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82">
                <a:extLst>
                  <a:ext uri="{FF2B5EF4-FFF2-40B4-BE49-F238E27FC236}">
                    <a16:creationId xmlns:a16="http://schemas.microsoft.com/office/drawing/2014/main" id="{9E008935-181E-4017-BE4F-3A7EB9F975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45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Line 83">
                <a:extLst>
                  <a:ext uri="{FF2B5EF4-FFF2-40B4-BE49-F238E27FC236}">
                    <a16:creationId xmlns:a16="http://schemas.microsoft.com/office/drawing/2014/main" id="{662EC8C4-5F34-4597-95DF-708D5D3FB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68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Line 84">
                <a:extLst>
                  <a:ext uri="{FF2B5EF4-FFF2-40B4-BE49-F238E27FC236}">
                    <a16:creationId xmlns:a16="http://schemas.microsoft.com/office/drawing/2014/main" id="{EE7BE439-9A9E-4985-9B6A-230FA80555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90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Line 85">
                <a:extLst>
                  <a:ext uri="{FF2B5EF4-FFF2-40B4-BE49-F238E27FC236}">
                    <a16:creationId xmlns:a16="http://schemas.microsoft.com/office/drawing/2014/main" id="{6C1FBFB6-9303-445F-BF05-E2E2D63835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13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Line 86">
                <a:extLst>
                  <a:ext uri="{FF2B5EF4-FFF2-40B4-BE49-F238E27FC236}">
                    <a16:creationId xmlns:a16="http://schemas.microsoft.com/office/drawing/2014/main" id="{F1E0DF05-4A8F-4974-B017-6EBC976711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35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Line 87">
                <a:extLst>
                  <a:ext uri="{FF2B5EF4-FFF2-40B4-BE49-F238E27FC236}">
                    <a16:creationId xmlns:a16="http://schemas.microsoft.com/office/drawing/2014/main" id="{27FFCFE7-79C2-4A28-946A-50DDCCBB2D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58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88">
                <a:extLst>
                  <a:ext uri="{FF2B5EF4-FFF2-40B4-BE49-F238E27FC236}">
                    <a16:creationId xmlns:a16="http://schemas.microsoft.com/office/drawing/2014/main" id="{604D4B36-C771-40A1-8E1F-C327249459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81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89">
                <a:extLst>
                  <a:ext uri="{FF2B5EF4-FFF2-40B4-BE49-F238E27FC236}">
                    <a16:creationId xmlns:a16="http://schemas.microsoft.com/office/drawing/2014/main" id="{9B57BAC3-7885-4990-AC86-D2F88D0B0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03" y="3359"/>
                <a:ext cx="1" cy="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Line 90">
                <a:extLst>
                  <a:ext uri="{FF2B5EF4-FFF2-40B4-BE49-F238E27FC236}">
                    <a16:creationId xmlns:a16="http://schemas.microsoft.com/office/drawing/2014/main" id="{AAE6A96D-ED75-4083-A44B-31C55D1342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3" y="3359"/>
                <a:ext cx="1" cy="5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Line 91">
                <a:extLst>
                  <a:ext uri="{FF2B5EF4-FFF2-40B4-BE49-F238E27FC236}">
                    <a16:creationId xmlns:a16="http://schemas.microsoft.com/office/drawing/2014/main" id="{4F40CB58-292A-423B-913F-A3A11DBC3E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" y="3765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92">
                <a:extLst>
                  <a:ext uri="{FF2B5EF4-FFF2-40B4-BE49-F238E27FC236}">
                    <a16:creationId xmlns:a16="http://schemas.microsoft.com/office/drawing/2014/main" id="{0E8ABB8E-F737-42A3-9EFC-9487E9D06A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874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Line 93">
                <a:extLst>
                  <a:ext uri="{FF2B5EF4-FFF2-40B4-BE49-F238E27FC236}">
                    <a16:creationId xmlns:a16="http://schemas.microsoft.com/office/drawing/2014/main" id="{03D9B387-2457-4931-9BEE-71FE14CBE5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847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Line 94">
                <a:extLst>
                  <a:ext uri="{FF2B5EF4-FFF2-40B4-BE49-F238E27FC236}">
                    <a16:creationId xmlns:a16="http://schemas.microsoft.com/office/drawing/2014/main" id="{60CB4939-5229-43C9-BBF8-87E9D626D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820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Line 95">
                <a:extLst>
                  <a:ext uri="{FF2B5EF4-FFF2-40B4-BE49-F238E27FC236}">
                    <a16:creationId xmlns:a16="http://schemas.microsoft.com/office/drawing/2014/main" id="{56AC806B-6263-48E8-91A3-6FA4B1C408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793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Line 96">
                <a:extLst>
                  <a:ext uri="{FF2B5EF4-FFF2-40B4-BE49-F238E27FC236}">
                    <a16:creationId xmlns:a16="http://schemas.microsoft.com/office/drawing/2014/main" id="{2782E1A9-5018-40DC-82BE-B892DB0F2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" y="3630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Line 97">
                <a:extLst>
                  <a:ext uri="{FF2B5EF4-FFF2-40B4-BE49-F238E27FC236}">
                    <a16:creationId xmlns:a16="http://schemas.microsoft.com/office/drawing/2014/main" id="{8B3AE055-EBB5-4218-B003-DC4F2FB200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738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Line 98">
                <a:extLst>
                  <a:ext uri="{FF2B5EF4-FFF2-40B4-BE49-F238E27FC236}">
                    <a16:creationId xmlns:a16="http://schemas.microsoft.com/office/drawing/2014/main" id="{326A9E3E-3591-4DDD-9E69-B03D742D7B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711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Line 99">
                <a:extLst>
                  <a:ext uri="{FF2B5EF4-FFF2-40B4-BE49-F238E27FC236}">
                    <a16:creationId xmlns:a16="http://schemas.microsoft.com/office/drawing/2014/main" id="{328C10D5-976E-49FA-BE3D-74E7BDF668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684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Line 100">
                <a:extLst>
                  <a:ext uri="{FF2B5EF4-FFF2-40B4-BE49-F238E27FC236}">
                    <a16:creationId xmlns:a16="http://schemas.microsoft.com/office/drawing/2014/main" id="{43851A9F-A2F0-4A11-BC1B-55BCF45C2E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657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Line 101">
                <a:extLst>
                  <a:ext uri="{FF2B5EF4-FFF2-40B4-BE49-F238E27FC236}">
                    <a16:creationId xmlns:a16="http://schemas.microsoft.com/office/drawing/2014/main" id="{835447A8-2759-4113-BFC2-34BA009FD4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" y="3494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Line 102">
                <a:extLst>
                  <a:ext uri="{FF2B5EF4-FFF2-40B4-BE49-F238E27FC236}">
                    <a16:creationId xmlns:a16="http://schemas.microsoft.com/office/drawing/2014/main" id="{B98A7C11-E5C4-453B-8A52-D3AFB7B33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603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Line 103">
                <a:extLst>
                  <a:ext uri="{FF2B5EF4-FFF2-40B4-BE49-F238E27FC236}">
                    <a16:creationId xmlns:a16="http://schemas.microsoft.com/office/drawing/2014/main" id="{F1808253-BD4F-4ABE-B93C-985C93866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576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Line 104">
                <a:extLst>
                  <a:ext uri="{FF2B5EF4-FFF2-40B4-BE49-F238E27FC236}">
                    <a16:creationId xmlns:a16="http://schemas.microsoft.com/office/drawing/2014/main" id="{0AFD8962-3F72-4597-A70B-A24D7D0DB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549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Line 105">
                <a:extLst>
                  <a:ext uri="{FF2B5EF4-FFF2-40B4-BE49-F238E27FC236}">
                    <a16:creationId xmlns:a16="http://schemas.microsoft.com/office/drawing/2014/main" id="{A6F06B35-82C4-440F-84FA-6A773F845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522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Line 106">
                <a:extLst>
                  <a:ext uri="{FF2B5EF4-FFF2-40B4-BE49-F238E27FC236}">
                    <a16:creationId xmlns:a16="http://schemas.microsoft.com/office/drawing/2014/main" id="{6D2A9784-AF6F-45A9-B9C0-FE438BA513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" y="3359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Line 107">
                <a:extLst>
                  <a:ext uri="{FF2B5EF4-FFF2-40B4-BE49-F238E27FC236}">
                    <a16:creationId xmlns:a16="http://schemas.microsoft.com/office/drawing/2014/main" id="{B3DBCFC5-59BD-47F2-A16B-1D79CEAAB3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467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Line 108">
                <a:extLst>
                  <a:ext uri="{FF2B5EF4-FFF2-40B4-BE49-F238E27FC236}">
                    <a16:creationId xmlns:a16="http://schemas.microsoft.com/office/drawing/2014/main" id="{CAFEE540-6541-408F-9CDD-8A11A25F5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440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Line 109">
                <a:extLst>
                  <a:ext uri="{FF2B5EF4-FFF2-40B4-BE49-F238E27FC236}">
                    <a16:creationId xmlns:a16="http://schemas.microsoft.com/office/drawing/2014/main" id="{2FE254A5-0B93-4EEC-BC8E-AA3037125B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413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Line 110">
                <a:extLst>
                  <a:ext uri="{FF2B5EF4-FFF2-40B4-BE49-F238E27FC236}">
                    <a16:creationId xmlns:a16="http://schemas.microsoft.com/office/drawing/2014/main" id="{A6B27B9E-9FD5-40F6-9851-C57743A86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0" y="3386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Line 111">
                <a:extLst>
                  <a:ext uri="{FF2B5EF4-FFF2-40B4-BE49-F238E27FC236}">
                    <a16:creationId xmlns:a16="http://schemas.microsoft.com/office/drawing/2014/main" id="{E26F3FC7-4604-4C7F-9252-39AA15C5A5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26" y="3359"/>
                <a:ext cx="1" cy="5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Line 112">
                <a:extLst>
                  <a:ext uri="{FF2B5EF4-FFF2-40B4-BE49-F238E27FC236}">
                    <a16:creationId xmlns:a16="http://schemas.microsoft.com/office/drawing/2014/main" id="{104A92F7-4343-4C55-A639-953D30C1CD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8" y="3765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Line 113">
                <a:extLst>
                  <a:ext uri="{FF2B5EF4-FFF2-40B4-BE49-F238E27FC236}">
                    <a16:creationId xmlns:a16="http://schemas.microsoft.com/office/drawing/2014/main" id="{B3F842EA-2DB4-4E3E-9948-8787DC1BD1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874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114">
                <a:extLst>
                  <a:ext uri="{FF2B5EF4-FFF2-40B4-BE49-F238E27FC236}">
                    <a16:creationId xmlns:a16="http://schemas.microsoft.com/office/drawing/2014/main" id="{46A54FF2-231C-40B9-A3E4-D0C3CC6D05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847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Line 115">
                <a:extLst>
                  <a:ext uri="{FF2B5EF4-FFF2-40B4-BE49-F238E27FC236}">
                    <a16:creationId xmlns:a16="http://schemas.microsoft.com/office/drawing/2014/main" id="{71F83F1F-78CB-47EA-B0E3-CF844E4B9F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820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Line 116">
                <a:extLst>
                  <a:ext uri="{FF2B5EF4-FFF2-40B4-BE49-F238E27FC236}">
                    <a16:creationId xmlns:a16="http://schemas.microsoft.com/office/drawing/2014/main" id="{73EA91FD-C9EC-46FD-8F4E-4C302EDDAC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793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Line 117">
                <a:extLst>
                  <a:ext uri="{FF2B5EF4-FFF2-40B4-BE49-F238E27FC236}">
                    <a16:creationId xmlns:a16="http://schemas.microsoft.com/office/drawing/2014/main" id="{01CDF4C3-732F-4752-8855-47AA700727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8" y="3630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Line 118">
                <a:extLst>
                  <a:ext uri="{FF2B5EF4-FFF2-40B4-BE49-F238E27FC236}">
                    <a16:creationId xmlns:a16="http://schemas.microsoft.com/office/drawing/2014/main" id="{56EEADCF-4003-440E-94BC-6A6A56BF1C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738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Line 119">
                <a:extLst>
                  <a:ext uri="{FF2B5EF4-FFF2-40B4-BE49-F238E27FC236}">
                    <a16:creationId xmlns:a16="http://schemas.microsoft.com/office/drawing/2014/main" id="{D68BE0BC-9700-4913-9B2C-E3808CDEB0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711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Line 120">
                <a:extLst>
                  <a:ext uri="{FF2B5EF4-FFF2-40B4-BE49-F238E27FC236}">
                    <a16:creationId xmlns:a16="http://schemas.microsoft.com/office/drawing/2014/main" id="{BB016F5F-28CF-4CA2-9346-183CE0B293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684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Line 121">
                <a:extLst>
                  <a:ext uri="{FF2B5EF4-FFF2-40B4-BE49-F238E27FC236}">
                    <a16:creationId xmlns:a16="http://schemas.microsoft.com/office/drawing/2014/main" id="{7E15E1F6-5138-44FA-BC79-784FB2EDA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657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Line 122">
                <a:extLst>
                  <a:ext uri="{FF2B5EF4-FFF2-40B4-BE49-F238E27FC236}">
                    <a16:creationId xmlns:a16="http://schemas.microsoft.com/office/drawing/2014/main" id="{7D793F1B-FBCA-45D0-97FF-478E54FDB5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8" y="3494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Line 123">
                <a:extLst>
                  <a:ext uri="{FF2B5EF4-FFF2-40B4-BE49-F238E27FC236}">
                    <a16:creationId xmlns:a16="http://schemas.microsoft.com/office/drawing/2014/main" id="{54B971AC-58CC-464F-AF7B-E712E69105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603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Line 124">
                <a:extLst>
                  <a:ext uri="{FF2B5EF4-FFF2-40B4-BE49-F238E27FC236}">
                    <a16:creationId xmlns:a16="http://schemas.microsoft.com/office/drawing/2014/main" id="{932EFBBC-F283-41F1-9A95-0A90B0E50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576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Line 125">
                <a:extLst>
                  <a:ext uri="{FF2B5EF4-FFF2-40B4-BE49-F238E27FC236}">
                    <a16:creationId xmlns:a16="http://schemas.microsoft.com/office/drawing/2014/main" id="{3B70A4F5-1A5A-4902-AC2F-586BFEAE56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549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Line 126">
                <a:extLst>
                  <a:ext uri="{FF2B5EF4-FFF2-40B4-BE49-F238E27FC236}">
                    <a16:creationId xmlns:a16="http://schemas.microsoft.com/office/drawing/2014/main" id="{925D3828-6EAD-4E7F-9CE2-93AD78E50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522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Line 127">
                <a:extLst>
                  <a:ext uri="{FF2B5EF4-FFF2-40B4-BE49-F238E27FC236}">
                    <a16:creationId xmlns:a16="http://schemas.microsoft.com/office/drawing/2014/main" id="{179C3F14-E1E3-4F6C-B8FF-C7A98BB614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8" y="3359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Line 128">
                <a:extLst>
                  <a:ext uri="{FF2B5EF4-FFF2-40B4-BE49-F238E27FC236}">
                    <a16:creationId xmlns:a16="http://schemas.microsoft.com/office/drawing/2014/main" id="{0FCB2B97-386D-491B-88DE-C5E4C825B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467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Line 129">
                <a:extLst>
                  <a:ext uri="{FF2B5EF4-FFF2-40B4-BE49-F238E27FC236}">
                    <a16:creationId xmlns:a16="http://schemas.microsoft.com/office/drawing/2014/main" id="{5F643BEF-B1E4-4573-981F-58907EB9B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440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Line 130">
                <a:extLst>
                  <a:ext uri="{FF2B5EF4-FFF2-40B4-BE49-F238E27FC236}">
                    <a16:creationId xmlns:a16="http://schemas.microsoft.com/office/drawing/2014/main" id="{BA50A202-0E3F-4E8F-BA43-4933AB8E0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413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Line 131">
                <a:extLst>
                  <a:ext uri="{FF2B5EF4-FFF2-40B4-BE49-F238E27FC236}">
                    <a16:creationId xmlns:a16="http://schemas.microsoft.com/office/drawing/2014/main" id="{CD7A375A-A1DD-4FA4-9B8D-5B5494B7CA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2" y="3386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Line 132">
                <a:extLst>
                  <a:ext uri="{FF2B5EF4-FFF2-40B4-BE49-F238E27FC236}">
                    <a16:creationId xmlns:a16="http://schemas.microsoft.com/office/drawing/2014/main" id="{38918C74-5EA4-41AF-B1AF-7EC500FB5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49" y="3359"/>
                <a:ext cx="1" cy="542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133">
                <a:extLst>
                  <a:ext uri="{FF2B5EF4-FFF2-40B4-BE49-F238E27FC236}">
                    <a16:creationId xmlns:a16="http://schemas.microsoft.com/office/drawing/2014/main" id="{F8FB8FDC-1FEE-40EA-8DE2-1021253186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4" y="3359"/>
                <a:ext cx="1" cy="542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Line 134">
                <a:extLst>
                  <a:ext uri="{FF2B5EF4-FFF2-40B4-BE49-F238E27FC236}">
                    <a16:creationId xmlns:a16="http://schemas.microsoft.com/office/drawing/2014/main" id="{85132043-135A-4D93-96BF-E44FB79CA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0" y="3359"/>
                <a:ext cx="1" cy="542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Line 135">
                <a:extLst>
                  <a:ext uri="{FF2B5EF4-FFF2-40B4-BE49-F238E27FC236}">
                    <a16:creationId xmlns:a16="http://schemas.microsoft.com/office/drawing/2014/main" id="{D446AFC7-80AA-4FE1-9B86-AA580938EA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3" y="3765"/>
                <a:ext cx="903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Line 136">
                <a:extLst>
                  <a:ext uri="{FF2B5EF4-FFF2-40B4-BE49-F238E27FC236}">
                    <a16:creationId xmlns:a16="http://schemas.microsoft.com/office/drawing/2014/main" id="{778DF121-2C92-4900-821D-66F7F7796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3" y="3630"/>
                <a:ext cx="903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Line 137">
                <a:extLst>
                  <a:ext uri="{FF2B5EF4-FFF2-40B4-BE49-F238E27FC236}">
                    <a16:creationId xmlns:a16="http://schemas.microsoft.com/office/drawing/2014/main" id="{F0E078E2-354D-481F-ADC9-FD7375F95B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3" y="3494"/>
                <a:ext cx="903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Rectangle 138">
                <a:extLst>
                  <a:ext uri="{FF2B5EF4-FFF2-40B4-BE49-F238E27FC236}">
                    <a16:creationId xmlns:a16="http://schemas.microsoft.com/office/drawing/2014/main" id="{C1EE0627-E16D-4F34-AA58-F21DAEFE7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6" y="3885"/>
                <a:ext cx="57" cy="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-1.0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Rectangle 139">
                <a:extLst>
                  <a:ext uri="{FF2B5EF4-FFF2-40B4-BE49-F238E27FC236}">
                    <a16:creationId xmlns:a16="http://schemas.microsoft.com/office/drawing/2014/main" id="{4DA979FD-9784-4CC3-A84D-7992698BF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0" y="3750"/>
                <a:ext cx="57" cy="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-0.5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Rectangle 140">
                <a:extLst>
                  <a:ext uri="{FF2B5EF4-FFF2-40B4-BE49-F238E27FC236}">
                    <a16:creationId xmlns:a16="http://schemas.microsoft.com/office/drawing/2014/main" id="{AE684108-0398-4CA5-A9DF-D3C20AF5A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0" y="3611"/>
                <a:ext cx="54" cy="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 0.0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Rectangle 141">
                <a:extLst>
                  <a:ext uri="{FF2B5EF4-FFF2-40B4-BE49-F238E27FC236}">
                    <a16:creationId xmlns:a16="http://schemas.microsoft.com/office/drawing/2014/main" id="{9FA9F889-88CC-4601-AED0-4B5DDC88D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0" y="3477"/>
                <a:ext cx="54" cy="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 0.5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Rectangle 142">
                <a:extLst>
                  <a:ext uri="{FF2B5EF4-FFF2-40B4-BE49-F238E27FC236}">
                    <a16:creationId xmlns:a16="http://schemas.microsoft.com/office/drawing/2014/main" id="{9ABDEC12-96ED-4CD7-A640-9A0767E34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6" y="3341"/>
                <a:ext cx="54" cy="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 1.0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43">
                <a:extLst>
                  <a:ext uri="{FF2B5EF4-FFF2-40B4-BE49-F238E27FC236}">
                    <a16:creationId xmlns:a16="http://schemas.microsoft.com/office/drawing/2014/main" id="{6B176121-E6D5-434A-93E3-5BFC4E31657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23" y="3458"/>
                <a:ext cx="902" cy="344"/>
              </a:xfrm>
              <a:custGeom>
                <a:avLst/>
                <a:gdLst>
                  <a:gd name="T0" fmla="*/ 0 w 6014"/>
                  <a:gd name="T1" fmla="*/ 0 h 1945"/>
                  <a:gd name="T2" fmla="*/ 0 w 6014"/>
                  <a:gd name="T3" fmla="*/ 0 h 1945"/>
                  <a:gd name="T4" fmla="*/ 0 w 6014"/>
                  <a:gd name="T5" fmla="*/ 0 h 1945"/>
                  <a:gd name="T6" fmla="*/ 0 w 6014"/>
                  <a:gd name="T7" fmla="*/ 0 h 1945"/>
                  <a:gd name="T8" fmla="*/ 0 w 6014"/>
                  <a:gd name="T9" fmla="*/ 0 h 1945"/>
                  <a:gd name="T10" fmla="*/ 0 w 6014"/>
                  <a:gd name="T11" fmla="*/ 0 h 1945"/>
                  <a:gd name="T12" fmla="*/ 0 w 6014"/>
                  <a:gd name="T13" fmla="*/ 0 h 1945"/>
                  <a:gd name="T14" fmla="*/ 0 w 6014"/>
                  <a:gd name="T15" fmla="*/ 0 h 1945"/>
                  <a:gd name="T16" fmla="*/ 0 w 6014"/>
                  <a:gd name="T17" fmla="*/ 0 h 1945"/>
                  <a:gd name="T18" fmla="*/ 0 w 6014"/>
                  <a:gd name="T19" fmla="*/ 0 h 1945"/>
                  <a:gd name="T20" fmla="*/ 0 w 6014"/>
                  <a:gd name="T21" fmla="*/ 0 h 1945"/>
                  <a:gd name="T22" fmla="*/ 0 w 6014"/>
                  <a:gd name="T23" fmla="*/ 0 h 1945"/>
                  <a:gd name="T24" fmla="*/ 0 w 6014"/>
                  <a:gd name="T25" fmla="*/ 0 h 1945"/>
                  <a:gd name="T26" fmla="*/ 0 w 6014"/>
                  <a:gd name="T27" fmla="*/ 0 h 1945"/>
                  <a:gd name="T28" fmla="*/ 0 w 6014"/>
                  <a:gd name="T29" fmla="*/ 0 h 1945"/>
                  <a:gd name="T30" fmla="*/ 0 w 6014"/>
                  <a:gd name="T31" fmla="*/ 0 h 1945"/>
                  <a:gd name="T32" fmla="*/ 0 w 6014"/>
                  <a:gd name="T33" fmla="*/ 0 h 1945"/>
                  <a:gd name="T34" fmla="*/ 0 w 6014"/>
                  <a:gd name="T35" fmla="*/ 0 h 1945"/>
                  <a:gd name="T36" fmla="*/ 0 w 6014"/>
                  <a:gd name="T37" fmla="*/ 0 h 1945"/>
                  <a:gd name="T38" fmla="*/ 0 w 6014"/>
                  <a:gd name="T39" fmla="*/ 0 h 1945"/>
                  <a:gd name="T40" fmla="*/ 0 w 6014"/>
                  <a:gd name="T41" fmla="*/ 0 h 1945"/>
                  <a:gd name="T42" fmla="*/ 0 w 6014"/>
                  <a:gd name="T43" fmla="*/ 0 h 1945"/>
                  <a:gd name="T44" fmla="*/ 0 w 6014"/>
                  <a:gd name="T45" fmla="*/ 0 h 1945"/>
                  <a:gd name="T46" fmla="*/ 0 w 6014"/>
                  <a:gd name="T47" fmla="*/ 0 h 1945"/>
                  <a:gd name="T48" fmla="*/ 0 w 6014"/>
                  <a:gd name="T49" fmla="*/ 0 h 1945"/>
                  <a:gd name="T50" fmla="*/ 0 w 6014"/>
                  <a:gd name="T51" fmla="*/ 0 h 1945"/>
                  <a:gd name="T52" fmla="*/ 0 w 6014"/>
                  <a:gd name="T53" fmla="*/ 0 h 1945"/>
                  <a:gd name="T54" fmla="*/ 0 w 6014"/>
                  <a:gd name="T55" fmla="*/ 0 h 1945"/>
                  <a:gd name="T56" fmla="*/ 0 w 6014"/>
                  <a:gd name="T57" fmla="*/ 0 h 1945"/>
                  <a:gd name="T58" fmla="*/ 0 w 6014"/>
                  <a:gd name="T59" fmla="*/ 0 h 1945"/>
                  <a:gd name="T60" fmla="*/ 0 w 6014"/>
                  <a:gd name="T61" fmla="*/ 0 h 1945"/>
                  <a:gd name="T62" fmla="*/ 0 w 6014"/>
                  <a:gd name="T63" fmla="*/ 0 h 1945"/>
                  <a:gd name="T64" fmla="*/ 0 w 6014"/>
                  <a:gd name="T65" fmla="*/ 0 h 1945"/>
                  <a:gd name="T66" fmla="*/ 0 w 6014"/>
                  <a:gd name="T67" fmla="*/ 0 h 1945"/>
                  <a:gd name="T68" fmla="*/ 0 w 6014"/>
                  <a:gd name="T69" fmla="*/ 0 h 1945"/>
                  <a:gd name="T70" fmla="*/ 0 w 6014"/>
                  <a:gd name="T71" fmla="*/ 0 h 1945"/>
                  <a:gd name="T72" fmla="*/ 0 w 6014"/>
                  <a:gd name="T73" fmla="*/ 0 h 1945"/>
                  <a:gd name="T74" fmla="*/ 0 w 6014"/>
                  <a:gd name="T75" fmla="*/ 0 h 1945"/>
                  <a:gd name="T76" fmla="*/ 0 w 6014"/>
                  <a:gd name="T77" fmla="*/ 0 h 1945"/>
                  <a:gd name="T78" fmla="*/ 0 w 6014"/>
                  <a:gd name="T79" fmla="*/ 0 h 1945"/>
                  <a:gd name="T80" fmla="*/ 0 w 6014"/>
                  <a:gd name="T81" fmla="*/ 0 h 1945"/>
                  <a:gd name="T82" fmla="*/ 0 w 6014"/>
                  <a:gd name="T83" fmla="*/ 0 h 1945"/>
                  <a:gd name="T84" fmla="*/ 0 w 6014"/>
                  <a:gd name="T85" fmla="*/ 0 h 1945"/>
                  <a:gd name="T86" fmla="*/ 0 w 6014"/>
                  <a:gd name="T87" fmla="*/ 0 h 1945"/>
                  <a:gd name="T88" fmla="*/ 0 w 6014"/>
                  <a:gd name="T89" fmla="*/ 0 h 1945"/>
                  <a:gd name="T90" fmla="*/ 0 w 6014"/>
                  <a:gd name="T91" fmla="*/ 0 h 1945"/>
                  <a:gd name="T92" fmla="*/ 0 w 6014"/>
                  <a:gd name="T93" fmla="*/ 0 h 1945"/>
                  <a:gd name="T94" fmla="*/ 0 w 6014"/>
                  <a:gd name="T95" fmla="*/ 0 h 1945"/>
                  <a:gd name="T96" fmla="*/ 0 w 6014"/>
                  <a:gd name="T97" fmla="*/ 0 h 1945"/>
                  <a:gd name="T98" fmla="*/ 0 w 6014"/>
                  <a:gd name="T99" fmla="*/ 0 h 1945"/>
                  <a:gd name="T100" fmla="*/ 0 w 6014"/>
                  <a:gd name="T101" fmla="*/ 0 h 1945"/>
                  <a:gd name="T102" fmla="*/ 0 w 6014"/>
                  <a:gd name="T103" fmla="*/ 0 h 1945"/>
                  <a:gd name="T104" fmla="*/ 0 w 6014"/>
                  <a:gd name="T105" fmla="*/ 0 h 1945"/>
                  <a:gd name="T106" fmla="*/ 0 w 6014"/>
                  <a:gd name="T107" fmla="*/ 0 h 1945"/>
                  <a:gd name="T108" fmla="*/ 0 w 6014"/>
                  <a:gd name="T109" fmla="*/ 0 h 1945"/>
                  <a:gd name="T110" fmla="*/ 0 w 6014"/>
                  <a:gd name="T111" fmla="*/ 0 h 1945"/>
                  <a:gd name="T112" fmla="*/ 0 w 6014"/>
                  <a:gd name="T113" fmla="*/ 0 h 1945"/>
                  <a:gd name="T114" fmla="*/ 0 w 6014"/>
                  <a:gd name="T115" fmla="*/ 0 h 1945"/>
                  <a:gd name="T116" fmla="*/ 0 w 6014"/>
                  <a:gd name="T117" fmla="*/ 0 h 1945"/>
                  <a:gd name="T118" fmla="*/ 0 w 6014"/>
                  <a:gd name="T119" fmla="*/ 0 h 1945"/>
                  <a:gd name="T120" fmla="*/ 0 w 6014"/>
                  <a:gd name="T121" fmla="*/ 0 h 194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014"/>
                  <a:gd name="T184" fmla="*/ 0 h 1945"/>
                  <a:gd name="T185" fmla="*/ 6014 w 6014"/>
                  <a:gd name="T186" fmla="*/ 1945 h 194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014" h="1945">
                    <a:moveTo>
                      <a:pt x="0" y="207"/>
                    </a:moveTo>
                    <a:lnTo>
                      <a:pt x="0" y="207"/>
                    </a:lnTo>
                    <a:lnTo>
                      <a:pt x="7" y="194"/>
                    </a:lnTo>
                    <a:lnTo>
                      <a:pt x="14" y="182"/>
                    </a:lnTo>
                    <a:lnTo>
                      <a:pt x="20" y="166"/>
                    </a:lnTo>
                    <a:lnTo>
                      <a:pt x="27" y="160"/>
                    </a:lnTo>
                    <a:lnTo>
                      <a:pt x="34" y="149"/>
                    </a:lnTo>
                    <a:lnTo>
                      <a:pt x="41" y="147"/>
                    </a:lnTo>
                    <a:lnTo>
                      <a:pt x="48" y="138"/>
                    </a:lnTo>
                    <a:lnTo>
                      <a:pt x="55" y="136"/>
                    </a:lnTo>
                    <a:lnTo>
                      <a:pt x="62" y="136"/>
                    </a:lnTo>
                    <a:lnTo>
                      <a:pt x="69" y="134"/>
                    </a:lnTo>
                    <a:lnTo>
                      <a:pt x="76" y="138"/>
                    </a:lnTo>
                    <a:lnTo>
                      <a:pt x="83" y="146"/>
                    </a:lnTo>
                    <a:lnTo>
                      <a:pt x="90" y="154"/>
                    </a:lnTo>
                    <a:lnTo>
                      <a:pt x="97" y="164"/>
                    </a:lnTo>
                    <a:lnTo>
                      <a:pt x="104" y="182"/>
                    </a:lnTo>
                    <a:lnTo>
                      <a:pt x="111" y="202"/>
                    </a:lnTo>
                    <a:lnTo>
                      <a:pt x="118" y="226"/>
                    </a:lnTo>
                    <a:lnTo>
                      <a:pt x="125" y="253"/>
                    </a:lnTo>
                    <a:lnTo>
                      <a:pt x="132" y="283"/>
                    </a:lnTo>
                    <a:lnTo>
                      <a:pt x="139" y="318"/>
                    </a:lnTo>
                    <a:lnTo>
                      <a:pt x="146" y="356"/>
                    </a:lnTo>
                    <a:lnTo>
                      <a:pt x="153" y="399"/>
                    </a:lnTo>
                    <a:lnTo>
                      <a:pt x="160" y="446"/>
                    </a:lnTo>
                    <a:lnTo>
                      <a:pt x="167" y="497"/>
                    </a:lnTo>
                    <a:lnTo>
                      <a:pt x="174" y="552"/>
                    </a:lnTo>
                    <a:lnTo>
                      <a:pt x="181" y="612"/>
                    </a:lnTo>
                    <a:lnTo>
                      <a:pt x="188" y="598"/>
                    </a:lnTo>
                    <a:lnTo>
                      <a:pt x="195" y="550"/>
                    </a:lnTo>
                    <a:lnTo>
                      <a:pt x="201" y="551"/>
                    </a:lnTo>
                    <a:lnTo>
                      <a:pt x="208" y="539"/>
                    </a:lnTo>
                    <a:lnTo>
                      <a:pt x="215" y="530"/>
                    </a:lnTo>
                    <a:lnTo>
                      <a:pt x="222" y="525"/>
                    </a:lnTo>
                    <a:lnTo>
                      <a:pt x="229" y="515"/>
                    </a:lnTo>
                    <a:lnTo>
                      <a:pt x="236" y="514"/>
                    </a:lnTo>
                    <a:lnTo>
                      <a:pt x="243" y="511"/>
                    </a:lnTo>
                    <a:lnTo>
                      <a:pt x="250" y="510"/>
                    </a:lnTo>
                    <a:lnTo>
                      <a:pt x="257" y="505"/>
                    </a:lnTo>
                    <a:lnTo>
                      <a:pt x="264" y="503"/>
                    </a:lnTo>
                    <a:lnTo>
                      <a:pt x="271" y="502"/>
                    </a:lnTo>
                    <a:lnTo>
                      <a:pt x="278" y="498"/>
                    </a:lnTo>
                    <a:lnTo>
                      <a:pt x="285" y="503"/>
                    </a:lnTo>
                    <a:lnTo>
                      <a:pt x="292" y="510"/>
                    </a:lnTo>
                    <a:lnTo>
                      <a:pt x="299" y="515"/>
                    </a:lnTo>
                    <a:lnTo>
                      <a:pt x="306" y="527"/>
                    </a:lnTo>
                    <a:lnTo>
                      <a:pt x="313" y="549"/>
                    </a:lnTo>
                    <a:lnTo>
                      <a:pt x="320" y="574"/>
                    </a:lnTo>
                    <a:lnTo>
                      <a:pt x="327" y="601"/>
                    </a:lnTo>
                    <a:lnTo>
                      <a:pt x="334" y="633"/>
                    </a:lnTo>
                    <a:lnTo>
                      <a:pt x="341" y="669"/>
                    </a:lnTo>
                    <a:lnTo>
                      <a:pt x="348" y="708"/>
                    </a:lnTo>
                    <a:lnTo>
                      <a:pt x="355" y="751"/>
                    </a:lnTo>
                    <a:lnTo>
                      <a:pt x="362" y="798"/>
                    </a:lnTo>
                    <a:lnTo>
                      <a:pt x="369" y="849"/>
                    </a:lnTo>
                    <a:lnTo>
                      <a:pt x="376" y="903"/>
                    </a:lnTo>
                    <a:lnTo>
                      <a:pt x="382" y="962"/>
                    </a:lnTo>
                    <a:lnTo>
                      <a:pt x="389" y="1024"/>
                    </a:lnTo>
                    <a:lnTo>
                      <a:pt x="396" y="1020"/>
                    </a:lnTo>
                    <a:lnTo>
                      <a:pt x="403" y="978"/>
                    </a:lnTo>
                    <a:lnTo>
                      <a:pt x="410" y="985"/>
                    </a:lnTo>
                    <a:lnTo>
                      <a:pt x="417" y="986"/>
                    </a:lnTo>
                    <a:lnTo>
                      <a:pt x="424" y="983"/>
                    </a:lnTo>
                    <a:lnTo>
                      <a:pt x="431" y="986"/>
                    </a:lnTo>
                    <a:lnTo>
                      <a:pt x="438" y="983"/>
                    </a:lnTo>
                    <a:lnTo>
                      <a:pt x="445" y="986"/>
                    </a:lnTo>
                    <a:lnTo>
                      <a:pt x="452" y="990"/>
                    </a:lnTo>
                    <a:lnTo>
                      <a:pt x="459" y="993"/>
                    </a:lnTo>
                    <a:lnTo>
                      <a:pt x="466" y="991"/>
                    </a:lnTo>
                    <a:lnTo>
                      <a:pt x="473" y="991"/>
                    </a:lnTo>
                    <a:lnTo>
                      <a:pt x="480" y="988"/>
                    </a:lnTo>
                    <a:lnTo>
                      <a:pt x="487" y="985"/>
                    </a:lnTo>
                    <a:lnTo>
                      <a:pt x="494" y="988"/>
                    </a:lnTo>
                    <a:lnTo>
                      <a:pt x="501" y="990"/>
                    </a:lnTo>
                    <a:lnTo>
                      <a:pt x="508" y="992"/>
                    </a:lnTo>
                    <a:lnTo>
                      <a:pt x="515" y="1002"/>
                    </a:lnTo>
                    <a:lnTo>
                      <a:pt x="522" y="1022"/>
                    </a:lnTo>
                    <a:lnTo>
                      <a:pt x="529" y="1044"/>
                    </a:lnTo>
                    <a:lnTo>
                      <a:pt x="536" y="1068"/>
                    </a:lnTo>
                    <a:lnTo>
                      <a:pt x="543" y="1095"/>
                    </a:lnTo>
                    <a:lnTo>
                      <a:pt x="550" y="1125"/>
                    </a:lnTo>
                    <a:lnTo>
                      <a:pt x="557" y="1158"/>
                    </a:lnTo>
                    <a:lnTo>
                      <a:pt x="563" y="1194"/>
                    </a:lnTo>
                    <a:lnTo>
                      <a:pt x="570" y="1232"/>
                    </a:lnTo>
                    <a:lnTo>
                      <a:pt x="577" y="1273"/>
                    </a:lnTo>
                    <a:lnTo>
                      <a:pt x="584" y="1316"/>
                    </a:lnTo>
                    <a:lnTo>
                      <a:pt x="591" y="1362"/>
                    </a:lnTo>
                    <a:lnTo>
                      <a:pt x="598" y="1410"/>
                    </a:lnTo>
                    <a:lnTo>
                      <a:pt x="605" y="1423"/>
                    </a:lnTo>
                    <a:lnTo>
                      <a:pt x="612" y="1408"/>
                    </a:lnTo>
                    <a:lnTo>
                      <a:pt x="619" y="1416"/>
                    </a:lnTo>
                    <a:lnTo>
                      <a:pt x="626" y="1428"/>
                    </a:lnTo>
                    <a:lnTo>
                      <a:pt x="633" y="1433"/>
                    </a:lnTo>
                    <a:lnTo>
                      <a:pt x="640" y="1442"/>
                    </a:lnTo>
                    <a:lnTo>
                      <a:pt x="647" y="1449"/>
                    </a:lnTo>
                    <a:lnTo>
                      <a:pt x="654" y="1456"/>
                    </a:lnTo>
                    <a:lnTo>
                      <a:pt x="661" y="1467"/>
                    </a:lnTo>
                    <a:lnTo>
                      <a:pt x="668" y="1472"/>
                    </a:lnTo>
                    <a:lnTo>
                      <a:pt x="675" y="1474"/>
                    </a:lnTo>
                    <a:lnTo>
                      <a:pt x="682" y="1475"/>
                    </a:lnTo>
                    <a:lnTo>
                      <a:pt x="689" y="1471"/>
                    </a:lnTo>
                    <a:lnTo>
                      <a:pt x="696" y="1468"/>
                    </a:lnTo>
                    <a:lnTo>
                      <a:pt x="703" y="1469"/>
                    </a:lnTo>
                    <a:lnTo>
                      <a:pt x="710" y="1468"/>
                    </a:lnTo>
                    <a:lnTo>
                      <a:pt x="717" y="1464"/>
                    </a:lnTo>
                    <a:lnTo>
                      <a:pt x="724" y="1471"/>
                    </a:lnTo>
                    <a:lnTo>
                      <a:pt x="731" y="1484"/>
                    </a:lnTo>
                    <a:lnTo>
                      <a:pt x="738" y="1498"/>
                    </a:lnTo>
                    <a:lnTo>
                      <a:pt x="744" y="1512"/>
                    </a:lnTo>
                    <a:lnTo>
                      <a:pt x="751" y="1529"/>
                    </a:lnTo>
                    <a:lnTo>
                      <a:pt x="758" y="1546"/>
                    </a:lnTo>
                    <a:lnTo>
                      <a:pt x="765" y="1564"/>
                    </a:lnTo>
                    <a:lnTo>
                      <a:pt x="772" y="1583"/>
                    </a:lnTo>
                    <a:lnTo>
                      <a:pt x="779" y="1603"/>
                    </a:lnTo>
                    <a:lnTo>
                      <a:pt x="786" y="1624"/>
                    </a:lnTo>
                    <a:lnTo>
                      <a:pt x="793" y="1645"/>
                    </a:lnTo>
                    <a:lnTo>
                      <a:pt x="800" y="1666"/>
                    </a:lnTo>
                    <a:lnTo>
                      <a:pt x="807" y="1687"/>
                    </a:lnTo>
                    <a:lnTo>
                      <a:pt x="814" y="1712"/>
                    </a:lnTo>
                    <a:lnTo>
                      <a:pt x="821" y="1720"/>
                    </a:lnTo>
                    <a:lnTo>
                      <a:pt x="828" y="1729"/>
                    </a:lnTo>
                    <a:lnTo>
                      <a:pt x="835" y="1752"/>
                    </a:lnTo>
                    <a:lnTo>
                      <a:pt x="842" y="1762"/>
                    </a:lnTo>
                    <a:lnTo>
                      <a:pt x="849" y="1776"/>
                    </a:lnTo>
                    <a:lnTo>
                      <a:pt x="856" y="1790"/>
                    </a:lnTo>
                    <a:lnTo>
                      <a:pt x="863" y="1799"/>
                    </a:lnTo>
                    <a:lnTo>
                      <a:pt x="870" y="1813"/>
                    </a:lnTo>
                    <a:lnTo>
                      <a:pt x="877" y="1819"/>
                    </a:lnTo>
                    <a:lnTo>
                      <a:pt x="884" y="1825"/>
                    </a:lnTo>
                    <a:lnTo>
                      <a:pt x="891" y="1828"/>
                    </a:lnTo>
                    <a:lnTo>
                      <a:pt x="898" y="1825"/>
                    </a:lnTo>
                    <a:lnTo>
                      <a:pt x="905" y="1823"/>
                    </a:lnTo>
                    <a:lnTo>
                      <a:pt x="912" y="1822"/>
                    </a:lnTo>
                    <a:lnTo>
                      <a:pt x="919" y="1816"/>
                    </a:lnTo>
                    <a:lnTo>
                      <a:pt x="925" y="1810"/>
                    </a:lnTo>
                    <a:lnTo>
                      <a:pt x="932" y="1811"/>
                    </a:lnTo>
                    <a:lnTo>
                      <a:pt x="939" y="1812"/>
                    </a:lnTo>
                    <a:lnTo>
                      <a:pt x="946" y="1814"/>
                    </a:lnTo>
                    <a:lnTo>
                      <a:pt x="953" y="1815"/>
                    </a:lnTo>
                    <a:lnTo>
                      <a:pt x="960" y="1815"/>
                    </a:lnTo>
                    <a:lnTo>
                      <a:pt x="967" y="1814"/>
                    </a:lnTo>
                    <a:lnTo>
                      <a:pt x="974" y="1812"/>
                    </a:lnTo>
                    <a:lnTo>
                      <a:pt x="981" y="1810"/>
                    </a:lnTo>
                    <a:lnTo>
                      <a:pt x="988" y="1805"/>
                    </a:lnTo>
                    <a:lnTo>
                      <a:pt x="995" y="1799"/>
                    </a:lnTo>
                    <a:lnTo>
                      <a:pt x="1002" y="1792"/>
                    </a:lnTo>
                    <a:lnTo>
                      <a:pt x="1009" y="1782"/>
                    </a:lnTo>
                    <a:lnTo>
                      <a:pt x="1016" y="1770"/>
                    </a:lnTo>
                    <a:lnTo>
                      <a:pt x="1023" y="1797"/>
                    </a:lnTo>
                    <a:lnTo>
                      <a:pt x="1030" y="1831"/>
                    </a:lnTo>
                    <a:lnTo>
                      <a:pt x="1037" y="1837"/>
                    </a:lnTo>
                    <a:lnTo>
                      <a:pt x="1044" y="1861"/>
                    </a:lnTo>
                    <a:lnTo>
                      <a:pt x="1051" y="1875"/>
                    </a:lnTo>
                    <a:lnTo>
                      <a:pt x="1058" y="1890"/>
                    </a:lnTo>
                    <a:lnTo>
                      <a:pt x="1065" y="1906"/>
                    </a:lnTo>
                    <a:lnTo>
                      <a:pt x="1072" y="1915"/>
                    </a:lnTo>
                    <a:lnTo>
                      <a:pt x="1079" y="1929"/>
                    </a:lnTo>
                    <a:lnTo>
                      <a:pt x="1086" y="1934"/>
                    </a:lnTo>
                    <a:lnTo>
                      <a:pt x="1093" y="1942"/>
                    </a:lnTo>
                    <a:lnTo>
                      <a:pt x="1100" y="1944"/>
                    </a:lnTo>
                    <a:lnTo>
                      <a:pt x="1106" y="1942"/>
                    </a:lnTo>
                    <a:lnTo>
                      <a:pt x="1113" y="1942"/>
                    </a:lnTo>
                    <a:lnTo>
                      <a:pt x="1120" y="1939"/>
                    </a:lnTo>
                    <a:lnTo>
                      <a:pt x="1127" y="1931"/>
                    </a:lnTo>
                    <a:lnTo>
                      <a:pt x="1134" y="1922"/>
                    </a:lnTo>
                    <a:lnTo>
                      <a:pt x="1141" y="1917"/>
                    </a:lnTo>
                    <a:lnTo>
                      <a:pt x="1148" y="1907"/>
                    </a:lnTo>
                    <a:lnTo>
                      <a:pt x="1155" y="1896"/>
                    </a:lnTo>
                    <a:lnTo>
                      <a:pt x="1162" y="1883"/>
                    </a:lnTo>
                    <a:lnTo>
                      <a:pt x="1169" y="1868"/>
                    </a:lnTo>
                    <a:lnTo>
                      <a:pt x="1176" y="1850"/>
                    </a:lnTo>
                    <a:lnTo>
                      <a:pt x="1183" y="1829"/>
                    </a:lnTo>
                    <a:lnTo>
                      <a:pt x="1190" y="1805"/>
                    </a:lnTo>
                    <a:lnTo>
                      <a:pt x="1197" y="1778"/>
                    </a:lnTo>
                    <a:lnTo>
                      <a:pt x="1204" y="1747"/>
                    </a:lnTo>
                    <a:lnTo>
                      <a:pt x="1211" y="1714"/>
                    </a:lnTo>
                    <a:lnTo>
                      <a:pt x="1218" y="1676"/>
                    </a:lnTo>
                    <a:lnTo>
                      <a:pt x="1225" y="1635"/>
                    </a:lnTo>
                    <a:lnTo>
                      <a:pt x="1232" y="1664"/>
                    </a:lnTo>
                    <a:lnTo>
                      <a:pt x="1239" y="1716"/>
                    </a:lnTo>
                    <a:lnTo>
                      <a:pt x="1246" y="1717"/>
                    </a:lnTo>
                    <a:lnTo>
                      <a:pt x="1253" y="1738"/>
                    </a:lnTo>
                    <a:lnTo>
                      <a:pt x="1260" y="1752"/>
                    </a:lnTo>
                    <a:lnTo>
                      <a:pt x="1267" y="1763"/>
                    </a:lnTo>
                    <a:lnTo>
                      <a:pt x="1274" y="1779"/>
                    </a:lnTo>
                    <a:lnTo>
                      <a:pt x="1281" y="1785"/>
                    </a:lnTo>
                    <a:lnTo>
                      <a:pt x="1287" y="1796"/>
                    </a:lnTo>
                    <a:lnTo>
                      <a:pt x="1294" y="1799"/>
                    </a:lnTo>
                    <a:lnTo>
                      <a:pt x="1301" y="1807"/>
                    </a:lnTo>
                    <a:lnTo>
                      <a:pt x="1308" y="1809"/>
                    </a:lnTo>
                    <a:lnTo>
                      <a:pt x="1315" y="1809"/>
                    </a:lnTo>
                    <a:lnTo>
                      <a:pt x="1322" y="1811"/>
                    </a:lnTo>
                    <a:lnTo>
                      <a:pt x="1329" y="1807"/>
                    </a:lnTo>
                    <a:lnTo>
                      <a:pt x="1336" y="1799"/>
                    </a:lnTo>
                    <a:lnTo>
                      <a:pt x="1343" y="1791"/>
                    </a:lnTo>
                    <a:lnTo>
                      <a:pt x="1350" y="1781"/>
                    </a:lnTo>
                    <a:lnTo>
                      <a:pt x="1357" y="1763"/>
                    </a:lnTo>
                    <a:lnTo>
                      <a:pt x="1364" y="1742"/>
                    </a:lnTo>
                    <a:lnTo>
                      <a:pt x="1371" y="1719"/>
                    </a:lnTo>
                    <a:lnTo>
                      <a:pt x="1378" y="1692"/>
                    </a:lnTo>
                    <a:lnTo>
                      <a:pt x="1385" y="1661"/>
                    </a:lnTo>
                    <a:lnTo>
                      <a:pt x="1392" y="1627"/>
                    </a:lnTo>
                    <a:lnTo>
                      <a:pt x="1399" y="1588"/>
                    </a:lnTo>
                    <a:lnTo>
                      <a:pt x="1406" y="1546"/>
                    </a:lnTo>
                    <a:lnTo>
                      <a:pt x="1413" y="1499"/>
                    </a:lnTo>
                    <a:lnTo>
                      <a:pt x="1420" y="1448"/>
                    </a:lnTo>
                    <a:lnTo>
                      <a:pt x="1427" y="1392"/>
                    </a:lnTo>
                    <a:lnTo>
                      <a:pt x="1434" y="1333"/>
                    </a:lnTo>
                    <a:lnTo>
                      <a:pt x="1441" y="1347"/>
                    </a:lnTo>
                    <a:lnTo>
                      <a:pt x="1448" y="1395"/>
                    </a:lnTo>
                    <a:lnTo>
                      <a:pt x="1455" y="1394"/>
                    </a:lnTo>
                    <a:lnTo>
                      <a:pt x="1462" y="1406"/>
                    </a:lnTo>
                    <a:lnTo>
                      <a:pt x="1468" y="1415"/>
                    </a:lnTo>
                    <a:lnTo>
                      <a:pt x="1475" y="1420"/>
                    </a:lnTo>
                    <a:lnTo>
                      <a:pt x="1482" y="1430"/>
                    </a:lnTo>
                    <a:lnTo>
                      <a:pt x="1489" y="1431"/>
                    </a:lnTo>
                    <a:lnTo>
                      <a:pt x="1496" y="1434"/>
                    </a:lnTo>
                    <a:lnTo>
                      <a:pt x="1503" y="1435"/>
                    </a:lnTo>
                    <a:lnTo>
                      <a:pt x="1510" y="1440"/>
                    </a:lnTo>
                    <a:lnTo>
                      <a:pt x="1517" y="1442"/>
                    </a:lnTo>
                    <a:lnTo>
                      <a:pt x="1524" y="1443"/>
                    </a:lnTo>
                    <a:lnTo>
                      <a:pt x="1531" y="1447"/>
                    </a:lnTo>
                    <a:lnTo>
                      <a:pt x="1538" y="1442"/>
                    </a:lnTo>
                    <a:lnTo>
                      <a:pt x="1545" y="1435"/>
                    </a:lnTo>
                    <a:lnTo>
                      <a:pt x="1552" y="1430"/>
                    </a:lnTo>
                    <a:lnTo>
                      <a:pt x="1559" y="1418"/>
                    </a:lnTo>
                    <a:lnTo>
                      <a:pt x="1566" y="1395"/>
                    </a:lnTo>
                    <a:lnTo>
                      <a:pt x="1573" y="1371"/>
                    </a:lnTo>
                    <a:lnTo>
                      <a:pt x="1580" y="1343"/>
                    </a:lnTo>
                    <a:lnTo>
                      <a:pt x="1587" y="1311"/>
                    </a:lnTo>
                    <a:lnTo>
                      <a:pt x="1594" y="1276"/>
                    </a:lnTo>
                    <a:lnTo>
                      <a:pt x="1601" y="1237"/>
                    </a:lnTo>
                    <a:lnTo>
                      <a:pt x="1608" y="1194"/>
                    </a:lnTo>
                    <a:lnTo>
                      <a:pt x="1615" y="1147"/>
                    </a:lnTo>
                    <a:lnTo>
                      <a:pt x="1622" y="1096"/>
                    </a:lnTo>
                    <a:lnTo>
                      <a:pt x="1629" y="1041"/>
                    </a:lnTo>
                    <a:lnTo>
                      <a:pt x="1636" y="982"/>
                    </a:lnTo>
                    <a:lnTo>
                      <a:pt x="1643" y="920"/>
                    </a:lnTo>
                    <a:lnTo>
                      <a:pt x="1649" y="925"/>
                    </a:lnTo>
                    <a:lnTo>
                      <a:pt x="1656" y="968"/>
                    </a:lnTo>
                    <a:lnTo>
                      <a:pt x="1663" y="960"/>
                    </a:lnTo>
                    <a:lnTo>
                      <a:pt x="1670" y="959"/>
                    </a:lnTo>
                    <a:lnTo>
                      <a:pt x="1677" y="962"/>
                    </a:lnTo>
                    <a:lnTo>
                      <a:pt x="1684" y="959"/>
                    </a:lnTo>
                    <a:lnTo>
                      <a:pt x="1691" y="962"/>
                    </a:lnTo>
                    <a:lnTo>
                      <a:pt x="1698" y="959"/>
                    </a:lnTo>
                    <a:lnTo>
                      <a:pt x="1705" y="955"/>
                    </a:lnTo>
                    <a:lnTo>
                      <a:pt x="1712" y="952"/>
                    </a:lnTo>
                    <a:lnTo>
                      <a:pt x="1719" y="954"/>
                    </a:lnTo>
                    <a:lnTo>
                      <a:pt x="1726" y="954"/>
                    </a:lnTo>
                    <a:lnTo>
                      <a:pt x="1733" y="957"/>
                    </a:lnTo>
                    <a:lnTo>
                      <a:pt x="1740" y="960"/>
                    </a:lnTo>
                    <a:lnTo>
                      <a:pt x="1747" y="957"/>
                    </a:lnTo>
                    <a:lnTo>
                      <a:pt x="1754" y="955"/>
                    </a:lnTo>
                    <a:lnTo>
                      <a:pt x="1761" y="953"/>
                    </a:lnTo>
                    <a:lnTo>
                      <a:pt x="1768" y="943"/>
                    </a:lnTo>
                    <a:lnTo>
                      <a:pt x="1775" y="923"/>
                    </a:lnTo>
                    <a:lnTo>
                      <a:pt x="1782" y="901"/>
                    </a:lnTo>
                    <a:lnTo>
                      <a:pt x="1789" y="877"/>
                    </a:lnTo>
                    <a:lnTo>
                      <a:pt x="1796" y="850"/>
                    </a:lnTo>
                    <a:lnTo>
                      <a:pt x="1803" y="819"/>
                    </a:lnTo>
                    <a:lnTo>
                      <a:pt x="1810" y="787"/>
                    </a:lnTo>
                    <a:lnTo>
                      <a:pt x="1817" y="751"/>
                    </a:lnTo>
                    <a:lnTo>
                      <a:pt x="1824" y="713"/>
                    </a:lnTo>
                    <a:lnTo>
                      <a:pt x="1830" y="672"/>
                    </a:lnTo>
                    <a:lnTo>
                      <a:pt x="1837" y="628"/>
                    </a:lnTo>
                    <a:lnTo>
                      <a:pt x="1844" y="582"/>
                    </a:lnTo>
                    <a:lnTo>
                      <a:pt x="1851" y="534"/>
                    </a:lnTo>
                    <a:lnTo>
                      <a:pt x="1858" y="522"/>
                    </a:lnTo>
                    <a:lnTo>
                      <a:pt x="1865" y="537"/>
                    </a:lnTo>
                    <a:lnTo>
                      <a:pt x="1872" y="529"/>
                    </a:lnTo>
                    <a:lnTo>
                      <a:pt x="1879" y="516"/>
                    </a:lnTo>
                    <a:lnTo>
                      <a:pt x="1886" y="511"/>
                    </a:lnTo>
                    <a:lnTo>
                      <a:pt x="1893" y="503"/>
                    </a:lnTo>
                    <a:lnTo>
                      <a:pt x="1900" y="496"/>
                    </a:lnTo>
                    <a:lnTo>
                      <a:pt x="1907" y="489"/>
                    </a:lnTo>
                    <a:lnTo>
                      <a:pt x="1914" y="478"/>
                    </a:lnTo>
                    <a:lnTo>
                      <a:pt x="1921" y="473"/>
                    </a:lnTo>
                    <a:lnTo>
                      <a:pt x="1928" y="471"/>
                    </a:lnTo>
                    <a:lnTo>
                      <a:pt x="1935" y="470"/>
                    </a:lnTo>
                    <a:lnTo>
                      <a:pt x="1942" y="474"/>
                    </a:lnTo>
                    <a:lnTo>
                      <a:pt x="1949" y="477"/>
                    </a:lnTo>
                    <a:lnTo>
                      <a:pt x="1956" y="476"/>
                    </a:lnTo>
                    <a:lnTo>
                      <a:pt x="1963" y="477"/>
                    </a:lnTo>
                    <a:lnTo>
                      <a:pt x="1970" y="481"/>
                    </a:lnTo>
                    <a:lnTo>
                      <a:pt x="1977" y="474"/>
                    </a:lnTo>
                    <a:lnTo>
                      <a:pt x="1984" y="461"/>
                    </a:lnTo>
                    <a:lnTo>
                      <a:pt x="1991" y="447"/>
                    </a:lnTo>
                    <a:lnTo>
                      <a:pt x="1998" y="433"/>
                    </a:lnTo>
                    <a:lnTo>
                      <a:pt x="2005" y="416"/>
                    </a:lnTo>
                    <a:lnTo>
                      <a:pt x="2011" y="399"/>
                    </a:lnTo>
                    <a:lnTo>
                      <a:pt x="2018" y="381"/>
                    </a:lnTo>
                    <a:lnTo>
                      <a:pt x="2025" y="361"/>
                    </a:lnTo>
                    <a:lnTo>
                      <a:pt x="2032" y="341"/>
                    </a:lnTo>
                    <a:lnTo>
                      <a:pt x="2039" y="321"/>
                    </a:lnTo>
                    <a:lnTo>
                      <a:pt x="2046" y="300"/>
                    </a:lnTo>
                    <a:lnTo>
                      <a:pt x="2053" y="279"/>
                    </a:lnTo>
                    <a:lnTo>
                      <a:pt x="2060" y="257"/>
                    </a:lnTo>
                    <a:lnTo>
                      <a:pt x="2067" y="233"/>
                    </a:lnTo>
                    <a:lnTo>
                      <a:pt x="2074" y="224"/>
                    </a:lnTo>
                    <a:lnTo>
                      <a:pt x="2081" y="216"/>
                    </a:lnTo>
                    <a:lnTo>
                      <a:pt x="2088" y="193"/>
                    </a:lnTo>
                    <a:lnTo>
                      <a:pt x="2095" y="183"/>
                    </a:lnTo>
                    <a:lnTo>
                      <a:pt x="2102" y="169"/>
                    </a:lnTo>
                    <a:lnTo>
                      <a:pt x="2109" y="155"/>
                    </a:lnTo>
                    <a:lnTo>
                      <a:pt x="2116" y="146"/>
                    </a:lnTo>
                    <a:lnTo>
                      <a:pt x="2123" y="132"/>
                    </a:lnTo>
                    <a:lnTo>
                      <a:pt x="2130" y="126"/>
                    </a:lnTo>
                    <a:lnTo>
                      <a:pt x="2137" y="120"/>
                    </a:lnTo>
                    <a:lnTo>
                      <a:pt x="2144" y="117"/>
                    </a:lnTo>
                    <a:lnTo>
                      <a:pt x="2151" y="120"/>
                    </a:lnTo>
                    <a:lnTo>
                      <a:pt x="2158" y="122"/>
                    </a:lnTo>
                    <a:lnTo>
                      <a:pt x="2165" y="123"/>
                    </a:lnTo>
                    <a:lnTo>
                      <a:pt x="2172" y="129"/>
                    </a:lnTo>
                    <a:lnTo>
                      <a:pt x="2179" y="135"/>
                    </a:lnTo>
                    <a:lnTo>
                      <a:pt x="2186" y="134"/>
                    </a:lnTo>
                    <a:lnTo>
                      <a:pt x="2192" y="133"/>
                    </a:lnTo>
                    <a:lnTo>
                      <a:pt x="2199" y="131"/>
                    </a:lnTo>
                    <a:lnTo>
                      <a:pt x="2206" y="131"/>
                    </a:lnTo>
                    <a:lnTo>
                      <a:pt x="2213" y="131"/>
                    </a:lnTo>
                    <a:lnTo>
                      <a:pt x="2220" y="131"/>
                    </a:lnTo>
                    <a:lnTo>
                      <a:pt x="2227" y="133"/>
                    </a:lnTo>
                    <a:lnTo>
                      <a:pt x="2234" y="135"/>
                    </a:lnTo>
                    <a:lnTo>
                      <a:pt x="2241" y="140"/>
                    </a:lnTo>
                    <a:lnTo>
                      <a:pt x="2248" y="146"/>
                    </a:lnTo>
                    <a:lnTo>
                      <a:pt x="2255" y="153"/>
                    </a:lnTo>
                    <a:lnTo>
                      <a:pt x="2262" y="163"/>
                    </a:lnTo>
                    <a:lnTo>
                      <a:pt x="2269" y="175"/>
                    </a:lnTo>
                    <a:lnTo>
                      <a:pt x="2276" y="147"/>
                    </a:lnTo>
                    <a:lnTo>
                      <a:pt x="2283" y="114"/>
                    </a:lnTo>
                    <a:lnTo>
                      <a:pt x="2290" y="108"/>
                    </a:lnTo>
                    <a:lnTo>
                      <a:pt x="2297" y="83"/>
                    </a:lnTo>
                    <a:lnTo>
                      <a:pt x="2304" y="69"/>
                    </a:lnTo>
                    <a:lnTo>
                      <a:pt x="2311" y="55"/>
                    </a:lnTo>
                    <a:lnTo>
                      <a:pt x="2318" y="39"/>
                    </a:lnTo>
                    <a:lnTo>
                      <a:pt x="2325" y="30"/>
                    </a:lnTo>
                    <a:lnTo>
                      <a:pt x="2332" y="16"/>
                    </a:lnTo>
                    <a:lnTo>
                      <a:pt x="2339" y="11"/>
                    </a:lnTo>
                    <a:lnTo>
                      <a:pt x="2346" y="3"/>
                    </a:lnTo>
                    <a:lnTo>
                      <a:pt x="2353" y="1"/>
                    </a:lnTo>
                    <a:lnTo>
                      <a:pt x="2360" y="3"/>
                    </a:lnTo>
                    <a:lnTo>
                      <a:pt x="2367" y="3"/>
                    </a:lnTo>
                    <a:lnTo>
                      <a:pt x="2373" y="6"/>
                    </a:lnTo>
                    <a:lnTo>
                      <a:pt x="2380" y="14"/>
                    </a:lnTo>
                    <a:lnTo>
                      <a:pt x="2387" y="23"/>
                    </a:lnTo>
                    <a:lnTo>
                      <a:pt x="2394" y="28"/>
                    </a:lnTo>
                    <a:lnTo>
                      <a:pt x="2401" y="38"/>
                    </a:lnTo>
                    <a:lnTo>
                      <a:pt x="2408" y="49"/>
                    </a:lnTo>
                    <a:lnTo>
                      <a:pt x="2415" y="62"/>
                    </a:lnTo>
                    <a:lnTo>
                      <a:pt x="2422" y="78"/>
                    </a:lnTo>
                    <a:lnTo>
                      <a:pt x="2429" y="96"/>
                    </a:lnTo>
                    <a:lnTo>
                      <a:pt x="2436" y="117"/>
                    </a:lnTo>
                    <a:lnTo>
                      <a:pt x="2443" y="140"/>
                    </a:lnTo>
                    <a:lnTo>
                      <a:pt x="2450" y="168"/>
                    </a:lnTo>
                    <a:lnTo>
                      <a:pt x="2457" y="198"/>
                    </a:lnTo>
                    <a:lnTo>
                      <a:pt x="2464" y="232"/>
                    </a:lnTo>
                    <a:lnTo>
                      <a:pt x="2471" y="269"/>
                    </a:lnTo>
                    <a:lnTo>
                      <a:pt x="2478" y="311"/>
                    </a:lnTo>
                    <a:lnTo>
                      <a:pt x="2485" y="281"/>
                    </a:lnTo>
                    <a:lnTo>
                      <a:pt x="2492" y="229"/>
                    </a:lnTo>
                    <a:lnTo>
                      <a:pt x="2499" y="228"/>
                    </a:lnTo>
                    <a:lnTo>
                      <a:pt x="2506" y="206"/>
                    </a:lnTo>
                    <a:lnTo>
                      <a:pt x="2513" y="193"/>
                    </a:lnTo>
                    <a:lnTo>
                      <a:pt x="2520" y="182"/>
                    </a:lnTo>
                    <a:lnTo>
                      <a:pt x="2527" y="166"/>
                    </a:lnTo>
                    <a:lnTo>
                      <a:pt x="2534" y="160"/>
                    </a:lnTo>
                    <a:lnTo>
                      <a:pt x="2541" y="149"/>
                    </a:lnTo>
                    <a:lnTo>
                      <a:pt x="2548" y="146"/>
                    </a:lnTo>
                    <a:lnTo>
                      <a:pt x="2554" y="138"/>
                    </a:lnTo>
                    <a:lnTo>
                      <a:pt x="2561" y="136"/>
                    </a:lnTo>
                    <a:lnTo>
                      <a:pt x="2568" y="136"/>
                    </a:lnTo>
                    <a:lnTo>
                      <a:pt x="2575" y="134"/>
                    </a:lnTo>
                    <a:lnTo>
                      <a:pt x="2582" y="138"/>
                    </a:lnTo>
                    <a:lnTo>
                      <a:pt x="2589" y="146"/>
                    </a:lnTo>
                    <a:lnTo>
                      <a:pt x="2596" y="155"/>
                    </a:lnTo>
                    <a:lnTo>
                      <a:pt x="2603" y="164"/>
                    </a:lnTo>
                    <a:lnTo>
                      <a:pt x="2610" y="183"/>
                    </a:lnTo>
                    <a:lnTo>
                      <a:pt x="2617" y="203"/>
                    </a:lnTo>
                    <a:lnTo>
                      <a:pt x="2624" y="226"/>
                    </a:lnTo>
                    <a:lnTo>
                      <a:pt x="2631" y="253"/>
                    </a:lnTo>
                    <a:lnTo>
                      <a:pt x="2638" y="284"/>
                    </a:lnTo>
                    <a:lnTo>
                      <a:pt x="2645" y="319"/>
                    </a:lnTo>
                    <a:lnTo>
                      <a:pt x="2652" y="357"/>
                    </a:lnTo>
                    <a:lnTo>
                      <a:pt x="2659" y="400"/>
                    </a:lnTo>
                    <a:lnTo>
                      <a:pt x="2666" y="447"/>
                    </a:lnTo>
                    <a:lnTo>
                      <a:pt x="2673" y="498"/>
                    </a:lnTo>
                    <a:lnTo>
                      <a:pt x="2680" y="553"/>
                    </a:lnTo>
                    <a:lnTo>
                      <a:pt x="2687" y="613"/>
                    </a:lnTo>
                    <a:lnTo>
                      <a:pt x="2694" y="598"/>
                    </a:lnTo>
                    <a:lnTo>
                      <a:pt x="2701" y="549"/>
                    </a:lnTo>
                    <a:lnTo>
                      <a:pt x="2708" y="551"/>
                    </a:lnTo>
                    <a:lnTo>
                      <a:pt x="2715" y="539"/>
                    </a:lnTo>
                    <a:lnTo>
                      <a:pt x="2722" y="530"/>
                    </a:lnTo>
                    <a:lnTo>
                      <a:pt x="2729" y="525"/>
                    </a:lnTo>
                    <a:lnTo>
                      <a:pt x="2735" y="515"/>
                    </a:lnTo>
                    <a:lnTo>
                      <a:pt x="2742" y="514"/>
                    </a:lnTo>
                    <a:lnTo>
                      <a:pt x="2749" y="511"/>
                    </a:lnTo>
                    <a:lnTo>
                      <a:pt x="2756" y="510"/>
                    </a:lnTo>
                    <a:lnTo>
                      <a:pt x="2763" y="505"/>
                    </a:lnTo>
                    <a:lnTo>
                      <a:pt x="2770" y="503"/>
                    </a:lnTo>
                    <a:lnTo>
                      <a:pt x="2777" y="502"/>
                    </a:lnTo>
                    <a:lnTo>
                      <a:pt x="2784" y="498"/>
                    </a:lnTo>
                    <a:lnTo>
                      <a:pt x="2791" y="503"/>
                    </a:lnTo>
                    <a:lnTo>
                      <a:pt x="2798" y="510"/>
                    </a:lnTo>
                    <a:lnTo>
                      <a:pt x="2805" y="515"/>
                    </a:lnTo>
                    <a:lnTo>
                      <a:pt x="2812" y="527"/>
                    </a:lnTo>
                    <a:lnTo>
                      <a:pt x="2819" y="550"/>
                    </a:lnTo>
                    <a:lnTo>
                      <a:pt x="2826" y="574"/>
                    </a:lnTo>
                    <a:lnTo>
                      <a:pt x="2833" y="602"/>
                    </a:lnTo>
                    <a:lnTo>
                      <a:pt x="2840" y="634"/>
                    </a:lnTo>
                    <a:lnTo>
                      <a:pt x="2847" y="669"/>
                    </a:lnTo>
                    <a:lnTo>
                      <a:pt x="2854" y="709"/>
                    </a:lnTo>
                    <a:lnTo>
                      <a:pt x="2861" y="752"/>
                    </a:lnTo>
                    <a:lnTo>
                      <a:pt x="2868" y="799"/>
                    </a:lnTo>
                    <a:lnTo>
                      <a:pt x="2875" y="850"/>
                    </a:lnTo>
                    <a:lnTo>
                      <a:pt x="2882" y="905"/>
                    </a:lnTo>
                    <a:lnTo>
                      <a:pt x="2889" y="963"/>
                    </a:lnTo>
                    <a:lnTo>
                      <a:pt x="2896" y="1026"/>
                    </a:lnTo>
                    <a:lnTo>
                      <a:pt x="2903" y="1021"/>
                    </a:lnTo>
                    <a:lnTo>
                      <a:pt x="2910" y="977"/>
                    </a:lnTo>
                    <a:lnTo>
                      <a:pt x="2916" y="985"/>
                    </a:lnTo>
                    <a:lnTo>
                      <a:pt x="2923" y="986"/>
                    </a:lnTo>
                    <a:lnTo>
                      <a:pt x="2930" y="983"/>
                    </a:lnTo>
                    <a:lnTo>
                      <a:pt x="2937" y="986"/>
                    </a:lnTo>
                    <a:lnTo>
                      <a:pt x="2944" y="983"/>
                    </a:lnTo>
                    <a:lnTo>
                      <a:pt x="2951" y="987"/>
                    </a:lnTo>
                    <a:lnTo>
                      <a:pt x="2958" y="990"/>
                    </a:lnTo>
                    <a:lnTo>
                      <a:pt x="2965" y="994"/>
                    </a:lnTo>
                    <a:lnTo>
                      <a:pt x="2972" y="991"/>
                    </a:lnTo>
                    <a:lnTo>
                      <a:pt x="2979" y="991"/>
                    </a:lnTo>
                    <a:lnTo>
                      <a:pt x="2986" y="988"/>
                    </a:lnTo>
                    <a:lnTo>
                      <a:pt x="2993" y="985"/>
                    </a:lnTo>
                    <a:lnTo>
                      <a:pt x="3000" y="988"/>
                    </a:lnTo>
                    <a:lnTo>
                      <a:pt x="3007" y="990"/>
                    </a:lnTo>
                    <a:lnTo>
                      <a:pt x="3014" y="992"/>
                    </a:lnTo>
                    <a:lnTo>
                      <a:pt x="3021" y="1002"/>
                    </a:lnTo>
                    <a:lnTo>
                      <a:pt x="3028" y="1022"/>
                    </a:lnTo>
                    <a:lnTo>
                      <a:pt x="3035" y="1044"/>
                    </a:lnTo>
                    <a:lnTo>
                      <a:pt x="3042" y="1068"/>
                    </a:lnTo>
                    <a:lnTo>
                      <a:pt x="3049" y="1096"/>
                    </a:lnTo>
                    <a:lnTo>
                      <a:pt x="3056" y="1126"/>
                    </a:lnTo>
                    <a:lnTo>
                      <a:pt x="3063" y="1159"/>
                    </a:lnTo>
                    <a:lnTo>
                      <a:pt x="3070" y="1195"/>
                    </a:lnTo>
                    <a:lnTo>
                      <a:pt x="3077" y="1233"/>
                    </a:lnTo>
                    <a:lnTo>
                      <a:pt x="3084" y="1274"/>
                    </a:lnTo>
                    <a:lnTo>
                      <a:pt x="3091" y="1317"/>
                    </a:lnTo>
                    <a:lnTo>
                      <a:pt x="3097" y="1363"/>
                    </a:lnTo>
                    <a:lnTo>
                      <a:pt x="3104" y="1411"/>
                    </a:lnTo>
                    <a:lnTo>
                      <a:pt x="3111" y="1424"/>
                    </a:lnTo>
                    <a:lnTo>
                      <a:pt x="3118" y="1408"/>
                    </a:lnTo>
                    <a:lnTo>
                      <a:pt x="3125" y="1416"/>
                    </a:lnTo>
                    <a:lnTo>
                      <a:pt x="3132" y="1429"/>
                    </a:lnTo>
                    <a:lnTo>
                      <a:pt x="3139" y="1434"/>
                    </a:lnTo>
                    <a:lnTo>
                      <a:pt x="3146" y="1442"/>
                    </a:lnTo>
                    <a:lnTo>
                      <a:pt x="3153" y="1449"/>
                    </a:lnTo>
                    <a:lnTo>
                      <a:pt x="3160" y="1456"/>
                    </a:lnTo>
                    <a:lnTo>
                      <a:pt x="3167" y="1467"/>
                    </a:lnTo>
                    <a:lnTo>
                      <a:pt x="3174" y="1472"/>
                    </a:lnTo>
                    <a:lnTo>
                      <a:pt x="3181" y="1474"/>
                    </a:lnTo>
                    <a:lnTo>
                      <a:pt x="3188" y="1475"/>
                    </a:lnTo>
                    <a:lnTo>
                      <a:pt x="3195" y="1471"/>
                    </a:lnTo>
                    <a:lnTo>
                      <a:pt x="3202" y="1468"/>
                    </a:lnTo>
                    <a:lnTo>
                      <a:pt x="3209" y="1469"/>
                    </a:lnTo>
                    <a:lnTo>
                      <a:pt x="3216" y="1468"/>
                    </a:lnTo>
                    <a:lnTo>
                      <a:pt x="3223" y="1464"/>
                    </a:lnTo>
                    <a:lnTo>
                      <a:pt x="3230" y="1471"/>
                    </a:lnTo>
                    <a:lnTo>
                      <a:pt x="3237" y="1484"/>
                    </a:lnTo>
                    <a:lnTo>
                      <a:pt x="3244" y="1498"/>
                    </a:lnTo>
                    <a:lnTo>
                      <a:pt x="3251" y="1513"/>
                    </a:lnTo>
                    <a:lnTo>
                      <a:pt x="3258" y="1529"/>
                    </a:lnTo>
                    <a:lnTo>
                      <a:pt x="3265" y="1546"/>
                    </a:lnTo>
                    <a:lnTo>
                      <a:pt x="3272" y="1565"/>
                    </a:lnTo>
                    <a:lnTo>
                      <a:pt x="3278" y="1584"/>
                    </a:lnTo>
                    <a:lnTo>
                      <a:pt x="3285" y="1604"/>
                    </a:lnTo>
                    <a:lnTo>
                      <a:pt x="3292" y="1624"/>
                    </a:lnTo>
                    <a:lnTo>
                      <a:pt x="3299" y="1645"/>
                    </a:lnTo>
                    <a:lnTo>
                      <a:pt x="3306" y="1667"/>
                    </a:lnTo>
                    <a:lnTo>
                      <a:pt x="3313" y="1688"/>
                    </a:lnTo>
                    <a:lnTo>
                      <a:pt x="3320" y="1712"/>
                    </a:lnTo>
                    <a:lnTo>
                      <a:pt x="3327" y="1721"/>
                    </a:lnTo>
                    <a:lnTo>
                      <a:pt x="3334" y="1729"/>
                    </a:lnTo>
                    <a:lnTo>
                      <a:pt x="3341" y="1752"/>
                    </a:lnTo>
                    <a:lnTo>
                      <a:pt x="3348" y="1763"/>
                    </a:lnTo>
                    <a:lnTo>
                      <a:pt x="3355" y="1776"/>
                    </a:lnTo>
                    <a:lnTo>
                      <a:pt x="3362" y="1790"/>
                    </a:lnTo>
                    <a:lnTo>
                      <a:pt x="3369" y="1799"/>
                    </a:lnTo>
                    <a:lnTo>
                      <a:pt x="3376" y="1813"/>
                    </a:lnTo>
                    <a:lnTo>
                      <a:pt x="3383" y="1820"/>
                    </a:lnTo>
                    <a:lnTo>
                      <a:pt x="3390" y="1826"/>
                    </a:lnTo>
                    <a:lnTo>
                      <a:pt x="3397" y="1828"/>
                    </a:lnTo>
                    <a:lnTo>
                      <a:pt x="3404" y="1825"/>
                    </a:lnTo>
                    <a:lnTo>
                      <a:pt x="3411" y="1823"/>
                    </a:lnTo>
                    <a:lnTo>
                      <a:pt x="3418" y="1822"/>
                    </a:lnTo>
                    <a:lnTo>
                      <a:pt x="3425" y="1816"/>
                    </a:lnTo>
                    <a:lnTo>
                      <a:pt x="3432" y="1810"/>
                    </a:lnTo>
                    <a:lnTo>
                      <a:pt x="3439" y="1811"/>
                    </a:lnTo>
                    <a:lnTo>
                      <a:pt x="3446" y="1812"/>
                    </a:lnTo>
                    <a:lnTo>
                      <a:pt x="3453" y="1814"/>
                    </a:lnTo>
                    <a:lnTo>
                      <a:pt x="3459" y="1814"/>
                    </a:lnTo>
                    <a:lnTo>
                      <a:pt x="3466" y="1814"/>
                    </a:lnTo>
                    <a:lnTo>
                      <a:pt x="3473" y="1814"/>
                    </a:lnTo>
                    <a:lnTo>
                      <a:pt x="3480" y="1812"/>
                    </a:lnTo>
                    <a:lnTo>
                      <a:pt x="3487" y="1809"/>
                    </a:lnTo>
                    <a:lnTo>
                      <a:pt x="3494" y="1805"/>
                    </a:lnTo>
                    <a:lnTo>
                      <a:pt x="3501" y="1799"/>
                    </a:lnTo>
                    <a:lnTo>
                      <a:pt x="3508" y="1791"/>
                    </a:lnTo>
                    <a:lnTo>
                      <a:pt x="3515" y="1782"/>
                    </a:lnTo>
                    <a:lnTo>
                      <a:pt x="3522" y="1770"/>
                    </a:lnTo>
                    <a:lnTo>
                      <a:pt x="3529" y="1798"/>
                    </a:lnTo>
                    <a:lnTo>
                      <a:pt x="3536" y="1831"/>
                    </a:lnTo>
                    <a:lnTo>
                      <a:pt x="3543" y="1837"/>
                    </a:lnTo>
                    <a:lnTo>
                      <a:pt x="3550" y="1862"/>
                    </a:lnTo>
                    <a:lnTo>
                      <a:pt x="3557" y="1876"/>
                    </a:lnTo>
                    <a:lnTo>
                      <a:pt x="3564" y="1890"/>
                    </a:lnTo>
                    <a:lnTo>
                      <a:pt x="3571" y="1907"/>
                    </a:lnTo>
                    <a:lnTo>
                      <a:pt x="3578" y="1915"/>
                    </a:lnTo>
                    <a:lnTo>
                      <a:pt x="3585" y="1929"/>
                    </a:lnTo>
                    <a:lnTo>
                      <a:pt x="3592" y="1934"/>
                    </a:lnTo>
                    <a:lnTo>
                      <a:pt x="3599" y="1942"/>
                    </a:lnTo>
                    <a:lnTo>
                      <a:pt x="3606" y="1945"/>
                    </a:lnTo>
                    <a:lnTo>
                      <a:pt x="3613" y="1942"/>
                    </a:lnTo>
                    <a:lnTo>
                      <a:pt x="3620" y="1942"/>
                    </a:lnTo>
                    <a:lnTo>
                      <a:pt x="3627" y="1939"/>
                    </a:lnTo>
                    <a:lnTo>
                      <a:pt x="3634" y="1931"/>
                    </a:lnTo>
                    <a:lnTo>
                      <a:pt x="3640" y="1922"/>
                    </a:lnTo>
                    <a:lnTo>
                      <a:pt x="3647" y="1917"/>
                    </a:lnTo>
                    <a:lnTo>
                      <a:pt x="3654" y="1907"/>
                    </a:lnTo>
                    <a:lnTo>
                      <a:pt x="3661" y="1896"/>
                    </a:lnTo>
                    <a:lnTo>
                      <a:pt x="3668" y="1883"/>
                    </a:lnTo>
                    <a:lnTo>
                      <a:pt x="3675" y="1867"/>
                    </a:lnTo>
                    <a:lnTo>
                      <a:pt x="3682" y="1849"/>
                    </a:lnTo>
                    <a:lnTo>
                      <a:pt x="3689" y="1828"/>
                    </a:lnTo>
                    <a:lnTo>
                      <a:pt x="3696" y="1804"/>
                    </a:lnTo>
                    <a:lnTo>
                      <a:pt x="3703" y="1777"/>
                    </a:lnTo>
                    <a:lnTo>
                      <a:pt x="3710" y="1747"/>
                    </a:lnTo>
                    <a:lnTo>
                      <a:pt x="3717" y="1713"/>
                    </a:lnTo>
                    <a:lnTo>
                      <a:pt x="3724" y="1675"/>
                    </a:lnTo>
                    <a:lnTo>
                      <a:pt x="3731" y="1634"/>
                    </a:lnTo>
                    <a:lnTo>
                      <a:pt x="3738" y="1664"/>
                    </a:lnTo>
                    <a:lnTo>
                      <a:pt x="3745" y="1716"/>
                    </a:lnTo>
                    <a:lnTo>
                      <a:pt x="3752" y="1717"/>
                    </a:lnTo>
                    <a:lnTo>
                      <a:pt x="3759" y="1739"/>
                    </a:lnTo>
                    <a:lnTo>
                      <a:pt x="3766" y="1752"/>
                    </a:lnTo>
                    <a:lnTo>
                      <a:pt x="3773" y="1763"/>
                    </a:lnTo>
                    <a:lnTo>
                      <a:pt x="3780" y="1779"/>
                    </a:lnTo>
                    <a:lnTo>
                      <a:pt x="3787" y="1785"/>
                    </a:lnTo>
                    <a:lnTo>
                      <a:pt x="3794" y="1796"/>
                    </a:lnTo>
                    <a:lnTo>
                      <a:pt x="3801" y="1799"/>
                    </a:lnTo>
                    <a:lnTo>
                      <a:pt x="3808" y="1807"/>
                    </a:lnTo>
                    <a:lnTo>
                      <a:pt x="3815" y="1809"/>
                    </a:lnTo>
                    <a:lnTo>
                      <a:pt x="3821" y="1809"/>
                    </a:lnTo>
                    <a:lnTo>
                      <a:pt x="3828" y="1811"/>
                    </a:lnTo>
                    <a:lnTo>
                      <a:pt x="3835" y="1807"/>
                    </a:lnTo>
                    <a:lnTo>
                      <a:pt x="3842" y="1799"/>
                    </a:lnTo>
                    <a:lnTo>
                      <a:pt x="3849" y="1790"/>
                    </a:lnTo>
                    <a:lnTo>
                      <a:pt x="3856" y="1781"/>
                    </a:lnTo>
                    <a:lnTo>
                      <a:pt x="3863" y="1762"/>
                    </a:lnTo>
                    <a:lnTo>
                      <a:pt x="3870" y="1742"/>
                    </a:lnTo>
                    <a:lnTo>
                      <a:pt x="3877" y="1718"/>
                    </a:lnTo>
                    <a:lnTo>
                      <a:pt x="3884" y="1691"/>
                    </a:lnTo>
                    <a:lnTo>
                      <a:pt x="3891" y="1660"/>
                    </a:lnTo>
                    <a:lnTo>
                      <a:pt x="3898" y="1626"/>
                    </a:lnTo>
                    <a:lnTo>
                      <a:pt x="3905" y="1587"/>
                    </a:lnTo>
                    <a:lnTo>
                      <a:pt x="3912" y="1544"/>
                    </a:lnTo>
                    <a:lnTo>
                      <a:pt x="3919" y="1498"/>
                    </a:lnTo>
                    <a:lnTo>
                      <a:pt x="3926" y="1446"/>
                    </a:lnTo>
                    <a:lnTo>
                      <a:pt x="3933" y="1391"/>
                    </a:lnTo>
                    <a:lnTo>
                      <a:pt x="3940" y="1331"/>
                    </a:lnTo>
                    <a:lnTo>
                      <a:pt x="3947" y="1346"/>
                    </a:lnTo>
                    <a:lnTo>
                      <a:pt x="3954" y="1396"/>
                    </a:lnTo>
                    <a:lnTo>
                      <a:pt x="3961" y="1394"/>
                    </a:lnTo>
                    <a:lnTo>
                      <a:pt x="3968" y="1406"/>
                    </a:lnTo>
                    <a:lnTo>
                      <a:pt x="3975" y="1415"/>
                    </a:lnTo>
                    <a:lnTo>
                      <a:pt x="3982" y="1420"/>
                    </a:lnTo>
                    <a:lnTo>
                      <a:pt x="3989" y="1430"/>
                    </a:lnTo>
                    <a:lnTo>
                      <a:pt x="3996" y="1431"/>
                    </a:lnTo>
                    <a:lnTo>
                      <a:pt x="4002" y="1434"/>
                    </a:lnTo>
                    <a:lnTo>
                      <a:pt x="4009" y="1435"/>
                    </a:lnTo>
                    <a:lnTo>
                      <a:pt x="4016" y="1440"/>
                    </a:lnTo>
                    <a:lnTo>
                      <a:pt x="4023" y="1442"/>
                    </a:lnTo>
                    <a:lnTo>
                      <a:pt x="4030" y="1443"/>
                    </a:lnTo>
                    <a:lnTo>
                      <a:pt x="4037" y="1447"/>
                    </a:lnTo>
                    <a:lnTo>
                      <a:pt x="4044" y="1442"/>
                    </a:lnTo>
                    <a:lnTo>
                      <a:pt x="4051" y="1435"/>
                    </a:lnTo>
                    <a:lnTo>
                      <a:pt x="4058" y="1430"/>
                    </a:lnTo>
                    <a:lnTo>
                      <a:pt x="4065" y="1418"/>
                    </a:lnTo>
                    <a:lnTo>
                      <a:pt x="4072" y="1395"/>
                    </a:lnTo>
                    <a:lnTo>
                      <a:pt x="4079" y="1371"/>
                    </a:lnTo>
                    <a:lnTo>
                      <a:pt x="4086" y="1343"/>
                    </a:lnTo>
                    <a:lnTo>
                      <a:pt x="4093" y="1311"/>
                    </a:lnTo>
                    <a:lnTo>
                      <a:pt x="4100" y="1275"/>
                    </a:lnTo>
                    <a:lnTo>
                      <a:pt x="4107" y="1236"/>
                    </a:lnTo>
                    <a:lnTo>
                      <a:pt x="4114" y="1193"/>
                    </a:lnTo>
                    <a:lnTo>
                      <a:pt x="4121" y="1145"/>
                    </a:lnTo>
                    <a:lnTo>
                      <a:pt x="4128" y="1095"/>
                    </a:lnTo>
                    <a:lnTo>
                      <a:pt x="4135" y="1040"/>
                    </a:lnTo>
                    <a:lnTo>
                      <a:pt x="4142" y="981"/>
                    </a:lnTo>
                    <a:lnTo>
                      <a:pt x="4149" y="918"/>
                    </a:lnTo>
                    <a:lnTo>
                      <a:pt x="4156" y="924"/>
                    </a:lnTo>
                    <a:lnTo>
                      <a:pt x="4163" y="968"/>
                    </a:lnTo>
                    <a:lnTo>
                      <a:pt x="4170" y="960"/>
                    </a:lnTo>
                    <a:lnTo>
                      <a:pt x="4177" y="959"/>
                    </a:lnTo>
                    <a:lnTo>
                      <a:pt x="4183" y="962"/>
                    </a:lnTo>
                    <a:lnTo>
                      <a:pt x="4190" y="959"/>
                    </a:lnTo>
                    <a:lnTo>
                      <a:pt x="4197" y="962"/>
                    </a:lnTo>
                    <a:lnTo>
                      <a:pt x="4204" y="958"/>
                    </a:lnTo>
                    <a:lnTo>
                      <a:pt x="4211" y="955"/>
                    </a:lnTo>
                    <a:lnTo>
                      <a:pt x="4218" y="951"/>
                    </a:lnTo>
                    <a:lnTo>
                      <a:pt x="4225" y="954"/>
                    </a:lnTo>
                    <a:lnTo>
                      <a:pt x="4232" y="954"/>
                    </a:lnTo>
                    <a:lnTo>
                      <a:pt x="4239" y="957"/>
                    </a:lnTo>
                    <a:lnTo>
                      <a:pt x="4246" y="960"/>
                    </a:lnTo>
                    <a:lnTo>
                      <a:pt x="4253" y="957"/>
                    </a:lnTo>
                    <a:lnTo>
                      <a:pt x="4260" y="955"/>
                    </a:lnTo>
                    <a:lnTo>
                      <a:pt x="4267" y="953"/>
                    </a:lnTo>
                    <a:lnTo>
                      <a:pt x="4274" y="943"/>
                    </a:lnTo>
                    <a:lnTo>
                      <a:pt x="4281" y="922"/>
                    </a:lnTo>
                    <a:lnTo>
                      <a:pt x="4288" y="901"/>
                    </a:lnTo>
                    <a:lnTo>
                      <a:pt x="4295" y="876"/>
                    </a:lnTo>
                    <a:lnTo>
                      <a:pt x="4302" y="849"/>
                    </a:lnTo>
                    <a:lnTo>
                      <a:pt x="4309" y="819"/>
                    </a:lnTo>
                    <a:lnTo>
                      <a:pt x="4316" y="786"/>
                    </a:lnTo>
                    <a:lnTo>
                      <a:pt x="4323" y="750"/>
                    </a:lnTo>
                    <a:lnTo>
                      <a:pt x="4330" y="712"/>
                    </a:lnTo>
                    <a:lnTo>
                      <a:pt x="4337" y="671"/>
                    </a:lnTo>
                    <a:lnTo>
                      <a:pt x="4344" y="627"/>
                    </a:lnTo>
                    <a:lnTo>
                      <a:pt x="4351" y="581"/>
                    </a:lnTo>
                    <a:lnTo>
                      <a:pt x="4358" y="533"/>
                    </a:lnTo>
                    <a:lnTo>
                      <a:pt x="4364" y="521"/>
                    </a:lnTo>
                    <a:lnTo>
                      <a:pt x="4371" y="537"/>
                    </a:lnTo>
                    <a:lnTo>
                      <a:pt x="4378" y="529"/>
                    </a:lnTo>
                    <a:lnTo>
                      <a:pt x="4385" y="516"/>
                    </a:lnTo>
                    <a:lnTo>
                      <a:pt x="4392" y="511"/>
                    </a:lnTo>
                    <a:lnTo>
                      <a:pt x="4399" y="502"/>
                    </a:lnTo>
                    <a:lnTo>
                      <a:pt x="4406" y="496"/>
                    </a:lnTo>
                    <a:lnTo>
                      <a:pt x="4413" y="488"/>
                    </a:lnTo>
                    <a:lnTo>
                      <a:pt x="4420" y="478"/>
                    </a:lnTo>
                    <a:lnTo>
                      <a:pt x="4427" y="473"/>
                    </a:lnTo>
                    <a:lnTo>
                      <a:pt x="4434" y="471"/>
                    </a:lnTo>
                    <a:lnTo>
                      <a:pt x="4441" y="470"/>
                    </a:lnTo>
                    <a:lnTo>
                      <a:pt x="4448" y="474"/>
                    </a:lnTo>
                    <a:lnTo>
                      <a:pt x="4455" y="477"/>
                    </a:lnTo>
                    <a:lnTo>
                      <a:pt x="4462" y="476"/>
                    </a:lnTo>
                    <a:lnTo>
                      <a:pt x="4469" y="477"/>
                    </a:lnTo>
                    <a:lnTo>
                      <a:pt x="4476" y="481"/>
                    </a:lnTo>
                    <a:lnTo>
                      <a:pt x="4483" y="474"/>
                    </a:lnTo>
                    <a:lnTo>
                      <a:pt x="4490" y="461"/>
                    </a:lnTo>
                    <a:lnTo>
                      <a:pt x="4497" y="447"/>
                    </a:lnTo>
                    <a:lnTo>
                      <a:pt x="4504" y="432"/>
                    </a:lnTo>
                    <a:lnTo>
                      <a:pt x="4511" y="416"/>
                    </a:lnTo>
                    <a:lnTo>
                      <a:pt x="4518" y="399"/>
                    </a:lnTo>
                    <a:lnTo>
                      <a:pt x="4525" y="380"/>
                    </a:lnTo>
                    <a:lnTo>
                      <a:pt x="4532" y="361"/>
                    </a:lnTo>
                    <a:lnTo>
                      <a:pt x="4539" y="341"/>
                    </a:lnTo>
                    <a:lnTo>
                      <a:pt x="4545" y="320"/>
                    </a:lnTo>
                    <a:lnTo>
                      <a:pt x="4552" y="299"/>
                    </a:lnTo>
                    <a:lnTo>
                      <a:pt x="4559" y="278"/>
                    </a:lnTo>
                    <a:lnTo>
                      <a:pt x="4566" y="257"/>
                    </a:lnTo>
                    <a:lnTo>
                      <a:pt x="4573" y="232"/>
                    </a:lnTo>
                    <a:lnTo>
                      <a:pt x="4580" y="224"/>
                    </a:lnTo>
                    <a:lnTo>
                      <a:pt x="4587" y="216"/>
                    </a:lnTo>
                    <a:lnTo>
                      <a:pt x="4594" y="193"/>
                    </a:lnTo>
                    <a:lnTo>
                      <a:pt x="4601" y="182"/>
                    </a:lnTo>
                    <a:lnTo>
                      <a:pt x="4608" y="168"/>
                    </a:lnTo>
                    <a:lnTo>
                      <a:pt x="4615" y="155"/>
                    </a:lnTo>
                    <a:lnTo>
                      <a:pt x="4622" y="146"/>
                    </a:lnTo>
                    <a:lnTo>
                      <a:pt x="4629" y="132"/>
                    </a:lnTo>
                    <a:lnTo>
                      <a:pt x="4636" y="125"/>
                    </a:lnTo>
                    <a:lnTo>
                      <a:pt x="4643" y="119"/>
                    </a:lnTo>
                    <a:lnTo>
                      <a:pt x="4650" y="117"/>
                    </a:lnTo>
                    <a:lnTo>
                      <a:pt x="4657" y="120"/>
                    </a:lnTo>
                    <a:lnTo>
                      <a:pt x="4664" y="122"/>
                    </a:lnTo>
                    <a:lnTo>
                      <a:pt x="4671" y="123"/>
                    </a:lnTo>
                    <a:lnTo>
                      <a:pt x="4678" y="129"/>
                    </a:lnTo>
                    <a:lnTo>
                      <a:pt x="4685" y="135"/>
                    </a:lnTo>
                    <a:lnTo>
                      <a:pt x="4692" y="134"/>
                    </a:lnTo>
                    <a:lnTo>
                      <a:pt x="4699" y="133"/>
                    </a:lnTo>
                    <a:lnTo>
                      <a:pt x="4706" y="132"/>
                    </a:lnTo>
                    <a:lnTo>
                      <a:pt x="4713" y="131"/>
                    </a:lnTo>
                    <a:lnTo>
                      <a:pt x="4720" y="131"/>
                    </a:lnTo>
                    <a:lnTo>
                      <a:pt x="4726" y="131"/>
                    </a:lnTo>
                    <a:lnTo>
                      <a:pt x="4733" y="133"/>
                    </a:lnTo>
                    <a:lnTo>
                      <a:pt x="4740" y="136"/>
                    </a:lnTo>
                    <a:lnTo>
                      <a:pt x="4747" y="140"/>
                    </a:lnTo>
                    <a:lnTo>
                      <a:pt x="4754" y="146"/>
                    </a:lnTo>
                    <a:lnTo>
                      <a:pt x="4761" y="154"/>
                    </a:lnTo>
                    <a:lnTo>
                      <a:pt x="4768" y="163"/>
                    </a:lnTo>
                    <a:lnTo>
                      <a:pt x="4775" y="175"/>
                    </a:lnTo>
                    <a:lnTo>
                      <a:pt x="4782" y="147"/>
                    </a:lnTo>
                    <a:lnTo>
                      <a:pt x="4789" y="113"/>
                    </a:lnTo>
                    <a:lnTo>
                      <a:pt x="4796" y="107"/>
                    </a:lnTo>
                    <a:lnTo>
                      <a:pt x="4803" y="83"/>
                    </a:lnTo>
                    <a:lnTo>
                      <a:pt x="4810" y="69"/>
                    </a:lnTo>
                    <a:lnTo>
                      <a:pt x="4817" y="55"/>
                    </a:lnTo>
                    <a:lnTo>
                      <a:pt x="4824" y="38"/>
                    </a:lnTo>
                    <a:lnTo>
                      <a:pt x="4831" y="30"/>
                    </a:lnTo>
                    <a:lnTo>
                      <a:pt x="4838" y="16"/>
                    </a:lnTo>
                    <a:lnTo>
                      <a:pt x="4845" y="11"/>
                    </a:lnTo>
                    <a:lnTo>
                      <a:pt x="4852" y="3"/>
                    </a:lnTo>
                    <a:lnTo>
                      <a:pt x="4859" y="0"/>
                    </a:lnTo>
                    <a:lnTo>
                      <a:pt x="4866" y="3"/>
                    </a:lnTo>
                    <a:lnTo>
                      <a:pt x="4873" y="3"/>
                    </a:lnTo>
                    <a:lnTo>
                      <a:pt x="4880" y="6"/>
                    </a:lnTo>
                    <a:lnTo>
                      <a:pt x="4887" y="15"/>
                    </a:lnTo>
                    <a:lnTo>
                      <a:pt x="4894" y="23"/>
                    </a:lnTo>
                    <a:lnTo>
                      <a:pt x="4901" y="28"/>
                    </a:lnTo>
                    <a:lnTo>
                      <a:pt x="4907" y="38"/>
                    </a:lnTo>
                    <a:lnTo>
                      <a:pt x="4914" y="49"/>
                    </a:lnTo>
                    <a:lnTo>
                      <a:pt x="4921" y="62"/>
                    </a:lnTo>
                    <a:lnTo>
                      <a:pt x="4928" y="78"/>
                    </a:lnTo>
                    <a:lnTo>
                      <a:pt x="4935" y="96"/>
                    </a:lnTo>
                    <a:lnTo>
                      <a:pt x="4942" y="117"/>
                    </a:lnTo>
                    <a:lnTo>
                      <a:pt x="4949" y="141"/>
                    </a:lnTo>
                    <a:lnTo>
                      <a:pt x="4956" y="168"/>
                    </a:lnTo>
                    <a:lnTo>
                      <a:pt x="4963" y="199"/>
                    </a:lnTo>
                    <a:lnTo>
                      <a:pt x="4970" y="233"/>
                    </a:lnTo>
                    <a:lnTo>
                      <a:pt x="4977" y="270"/>
                    </a:lnTo>
                    <a:lnTo>
                      <a:pt x="4984" y="312"/>
                    </a:lnTo>
                    <a:lnTo>
                      <a:pt x="4991" y="281"/>
                    </a:lnTo>
                    <a:lnTo>
                      <a:pt x="4998" y="228"/>
                    </a:lnTo>
                    <a:lnTo>
                      <a:pt x="5005" y="228"/>
                    </a:lnTo>
                    <a:lnTo>
                      <a:pt x="5012" y="206"/>
                    </a:lnTo>
                    <a:lnTo>
                      <a:pt x="5019" y="193"/>
                    </a:lnTo>
                    <a:lnTo>
                      <a:pt x="5026" y="182"/>
                    </a:lnTo>
                    <a:lnTo>
                      <a:pt x="5033" y="166"/>
                    </a:lnTo>
                    <a:lnTo>
                      <a:pt x="5040" y="160"/>
                    </a:lnTo>
                    <a:lnTo>
                      <a:pt x="5047" y="149"/>
                    </a:lnTo>
                    <a:lnTo>
                      <a:pt x="5054" y="146"/>
                    </a:lnTo>
                    <a:lnTo>
                      <a:pt x="5061" y="138"/>
                    </a:lnTo>
                    <a:lnTo>
                      <a:pt x="5068" y="136"/>
                    </a:lnTo>
                    <a:lnTo>
                      <a:pt x="5075" y="136"/>
                    </a:lnTo>
                    <a:lnTo>
                      <a:pt x="5082" y="134"/>
                    </a:lnTo>
                    <a:lnTo>
                      <a:pt x="5088" y="138"/>
                    </a:lnTo>
                    <a:lnTo>
                      <a:pt x="5095" y="146"/>
                    </a:lnTo>
                    <a:lnTo>
                      <a:pt x="5102" y="155"/>
                    </a:lnTo>
                    <a:lnTo>
                      <a:pt x="5109" y="164"/>
                    </a:lnTo>
                    <a:lnTo>
                      <a:pt x="5116" y="183"/>
                    </a:lnTo>
                    <a:lnTo>
                      <a:pt x="5123" y="203"/>
                    </a:lnTo>
                    <a:lnTo>
                      <a:pt x="5130" y="227"/>
                    </a:lnTo>
                    <a:lnTo>
                      <a:pt x="5137" y="254"/>
                    </a:lnTo>
                    <a:lnTo>
                      <a:pt x="5144" y="285"/>
                    </a:lnTo>
                    <a:lnTo>
                      <a:pt x="5151" y="320"/>
                    </a:lnTo>
                    <a:lnTo>
                      <a:pt x="5158" y="358"/>
                    </a:lnTo>
                    <a:lnTo>
                      <a:pt x="5165" y="401"/>
                    </a:lnTo>
                    <a:lnTo>
                      <a:pt x="5172" y="448"/>
                    </a:lnTo>
                    <a:lnTo>
                      <a:pt x="5179" y="499"/>
                    </a:lnTo>
                    <a:lnTo>
                      <a:pt x="5186" y="555"/>
                    </a:lnTo>
                    <a:lnTo>
                      <a:pt x="5193" y="615"/>
                    </a:lnTo>
                    <a:lnTo>
                      <a:pt x="5200" y="599"/>
                    </a:lnTo>
                    <a:lnTo>
                      <a:pt x="5207" y="549"/>
                    </a:lnTo>
                    <a:lnTo>
                      <a:pt x="5214" y="551"/>
                    </a:lnTo>
                    <a:lnTo>
                      <a:pt x="5221" y="539"/>
                    </a:lnTo>
                    <a:lnTo>
                      <a:pt x="5228" y="530"/>
                    </a:lnTo>
                    <a:lnTo>
                      <a:pt x="5235" y="525"/>
                    </a:lnTo>
                    <a:lnTo>
                      <a:pt x="5242" y="515"/>
                    </a:lnTo>
                    <a:lnTo>
                      <a:pt x="5249" y="514"/>
                    </a:lnTo>
                    <a:lnTo>
                      <a:pt x="5256" y="511"/>
                    </a:lnTo>
                    <a:lnTo>
                      <a:pt x="5263" y="510"/>
                    </a:lnTo>
                    <a:lnTo>
                      <a:pt x="5269" y="504"/>
                    </a:lnTo>
                    <a:lnTo>
                      <a:pt x="5276" y="503"/>
                    </a:lnTo>
                    <a:lnTo>
                      <a:pt x="5283" y="502"/>
                    </a:lnTo>
                    <a:lnTo>
                      <a:pt x="5290" y="498"/>
                    </a:lnTo>
                    <a:lnTo>
                      <a:pt x="5297" y="503"/>
                    </a:lnTo>
                    <a:lnTo>
                      <a:pt x="5304" y="510"/>
                    </a:lnTo>
                    <a:lnTo>
                      <a:pt x="5311" y="515"/>
                    </a:lnTo>
                    <a:lnTo>
                      <a:pt x="5318" y="527"/>
                    </a:lnTo>
                    <a:lnTo>
                      <a:pt x="5325" y="550"/>
                    </a:lnTo>
                    <a:lnTo>
                      <a:pt x="5332" y="575"/>
                    </a:lnTo>
                    <a:lnTo>
                      <a:pt x="5339" y="603"/>
                    </a:lnTo>
                    <a:lnTo>
                      <a:pt x="5346" y="635"/>
                    </a:lnTo>
                    <a:lnTo>
                      <a:pt x="5353" y="670"/>
                    </a:lnTo>
                    <a:lnTo>
                      <a:pt x="5360" y="710"/>
                    </a:lnTo>
                    <a:lnTo>
                      <a:pt x="5367" y="753"/>
                    </a:lnTo>
                    <a:lnTo>
                      <a:pt x="5374" y="800"/>
                    </a:lnTo>
                    <a:lnTo>
                      <a:pt x="5381" y="851"/>
                    </a:lnTo>
                    <a:lnTo>
                      <a:pt x="5388" y="906"/>
                    </a:lnTo>
                    <a:lnTo>
                      <a:pt x="5395" y="965"/>
                    </a:lnTo>
                    <a:lnTo>
                      <a:pt x="5402" y="1028"/>
                    </a:lnTo>
                    <a:lnTo>
                      <a:pt x="5409" y="1021"/>
                    </a:lnTo>
                    <a:lnTo>
                      <a:pt x="5416" y="977"/>
                    </a:lnTo>
                    <a:lnTo>
                      <a:pt x="5423" y="985"/>
                    </a:lnTo>
                    <a:lnTo>
                      <a:pt x="5430" y="986"/>
                    </a:lnTo>
                    <a:lnTo>
                      <a:pt x="5437" y="983"/>
                    </a:lnTo>
                    <a:lnTo>
                      <a:pt x="5444" y="986"/>
                    </a:lnTo>
                    <a:lnTo>
                      <a:pt x="5450" y="983"/>
                    </a:lnTo>
                    <a:lnTo>
                      <a:pt x="5457" y="987"/>
                    </a:lnTo>
                    <a:lnTo>
                      <a:pt x="5464" y="990"/>
                    </a:lnTo>
                    <a:lnTo>
                      <a:pt x="5471" y="994"/>
                    </a:lnTo>
                    <a:lnTo>
                      <a:pt x="5478" y="991"/>
                    </a:lnTo>
                    <a:lnTo>
                      <a:pt x="5485" y="991"/>
                    </a:lnTo>
                    <a:lnTo>
                      <a:pt x="5492" y="988"/>
                    </a:lnTo>
                    <a:lnTo>
                      <a:pt x="5499" y="985"/>
                    </a:lnTo>
                    <a:lnTo>
                      <a:pt x="5506" y="988"/>
                    </a:lnTo>
                    <a:lnTo>
                      <a:pt x="5513" y="990"/>
                    </a:lnTo>
                    <a:lnTo>
                      <a:pt x="5520" y="992"/>
                    </a:lnTo>
                    <a:lnTo>
                      <a:pt x="5527" y="1002"/>
                    </a:lnTo>
                    <a:lnTo>
                      <a:pt x="5534" y="1023"/>
                    </a:lnTo>
                    <a:lnTo>
                      <a:pt x="5541" y="1044"/>
                    </a:lnTo>
                    <a:lnTo>
                      <a:pt x="5548" y="1069"/>
                    </a:lnTo>
                    <a:lnTo>
                      <a:pt x="5555" y="1096"/>
                    </a:lnTo>
                    <a:lnTo>
                      <a:pt x="5562" y="1126"/>
                    </a:lnTo>
                    <a:lnTo>
                      <a:pt x="5569" y="1159"/>
                    </a:lnTo>
                    <a:lnTo>
                      <a:pt x="5576" y="1195"/>
                    </a:lnTo>
                    <a:lnTo>
                      <a:pt x="5583" y="1234"/>
                    </a:lnTo>
                    <a:lnTo>
                      <a:pt x="5590" y="1275"/>
                    </a:lnTo>
                    <a:lnTo>
                      <a:pt x="5597" y="1318"/>
                    </a:lnTo>
                    <a:lnTo>
                      <a:pt x="5604" y="1364"/>
                    </a:lnTo>
                    <a:lnTo>
                      <a:pt x="5611" y="1412"/>
                    </a:lnTo>
                    <a:lnTo>
                      <a:pt x="5618" y="1424"/>
                    </a:lnTo>
                    <a:lnTo>
                      <a:pt x="5625" y="1408"/>
                    </a:lnTo>
                    <a:lnTo>
                      <a:pt x="5631" y="1416"/>
                    </a:lnTo>
                    <a:lnTo>
                      <a:pt x="5638" y="1429"/>
                    </a:lnTo>
                    <a:lnTo>
                      <a:pt x="5645" y="1434"/>
                    </a:lnTo>
                    <a:lnTo>
                      <a:pt x="5652" y="1443"/>
                    </a:lnTo>
                    <a:lnTo>
                      <a:pt x="5659" y="1449"/>
                    </a:lnTo>
                    <a:lnTo>
                      <a:pt x="5666" y="1457"/>
                    </a:lnTo>
                    <a:lnTo>
                      <a:pt x="5673" y="1467"/>
                    </a:lnTo>
                    <a:lnTo>
                      <a:pt x="5680" y="1472"/>
                    </a:lnTo>
                    <a:lnTo>
                      <a:pt x="5687" y="1474"/>
                    </a:lnTo>
                    <a:lnTo>
                      <a:pt x="5694" y="1475"/>
                    </a:lnTo>
                    <a:lnTo>
                      <a:pt x="5701" y="1471"/>
                    </a:lnTo>
                    <a:lnTo>
                      <a:pt x="5708" y="1468"/>
                    </a:lnTo>
                    <a:lnTo>
                      <a:pt x="5715" y="1469"/>
                    </a:lnTo>
                    <a:lnTo>
                      <a:pt x="5722" y="1468"/>
                    </a:lnTo>
                    <a:lnTo>
                      <a:pt x="5729" y="1464"/>
                    </a:lnTo>
                    <a:lnTo>
                      <a:pt x="5736" y="1471"/>
                    </a:lnTo>
                    <a:lnTo>
                      <a:pt x="5743" y="1484"/>
                    </a:lnTo>
                    <a:lnTo>
                      <a:pt x="5750" y="1498"/>
                    </a:lnTo>
                    <a:lnTo>
                      <a:pt x="5757" y="1513"/>
                    </a:lnTo>
                    <a:lnTo>
                      <a:pt x="5764" y="1529"/>
                    </a:lnTo>
                    <a:lnTo>
                      <a:pt x="5771" y="1546"/>
                    </a:lnTo>
                    <a:lnTo>
                      <a:pt x="5778" y="1565"/>
                    </a:lnTo>
                    <a:lnTo>
                      <a:pt x="5785" y="1584"/>
                    </a:lnTo>
                    <a:lnTo>
                      <a:pt x="5792" y="1604"/>
                    </a:lnTo>
                    <a:lnTo>
                      <a:pt x="5799" y="1625"/>
                    </a:lnTo>
                    <a:lnTo>
                      <a:pt x="5806" y="1646"/>
                    </a:lnTo>
                    <a:lnTo>
                      <a:pt x="5812" y="1667"/>
                    </a:lnTo>
                    <a:lnTo>
                      <a:pt x="5819" y="1688"/>
                    </a:lnTo>
                    <a:lnTo>
                      <a:pt x="5826" y="1713"/>
                    </a:lnTo>
                    <a:lnTo>
                      <a:pt x="5833" y="1721"/>
                    </a:lnTo>
                    <a:lnTo>
                      <a:pt x="5840" y="1729"/>
                    </a:lnTo>
                    <a:lnTo>
                      <a:pt x="5847" y="1752"/>
                    </a:lnTo>
                    <a:lnTo>
                      <a:pt x="5854" y="1763"/>
                    </a:lnTo>
                    <a:lnTo>
                      <a:pt x="5861" y="1777"/>
                    </a:lnTo>
                    <a:lnTo>
                      <a:pt x="5868" y="1790"/>
                    </a:lnTo>
                    <a:lnTo>
                      <a:pt x="5875" y="1799"/>
                    </a:lnTo>
                    <a:lnTo>
                      <a:pt x="5882" y="1814"/>
                    </a:lnTo>
                    <a:lnTo>
                      <a:pt x="5889" y="1820"/>
                    </a:lnTo>
                    <a:lnTo>
                      <a:pt x="5896" y="1826"/>
                    </a:lnTo>
                    <a:lnTo>
                      <a:pt x="5903" y="1828"/>
                    </a:lnTo>
                    <a:lnTo>
                      <a:pt x="5910" y="1825"/>
                    </a:lnTo>
                    <a:lnTo>
                      <a:pt x="5917" y="1823"/>
                    </a:lnTo>
                    <a:lnTo>
                      <a:pt x="5924" y="1822"/>
                    </a:lnTo>
                    <a:lnTo>
                      <a:pt x="5931" y="1816"/>
                    </a:lnTo>
                    <a:lnTo>
                      <a:pt x="5938" y="1810"/>
                    </a:lnTo>
                    <a:lnTo>
                      <a:pt x="5945" y="1810"/>
                    </a:lnTo>
                    <a:lnTo>
                      <a:pt x="5952" y="1812"/>
                    </a:lnTo>
                    <a:lnTo>
                      <a:pt x="5959" y="1813"/>
                    </a:lnTo>
                    <a:lnTo>
                      <a:pt x="5966" y="1814"/>
                    </a:lnTo>
                    <a:lnTo>
                      <a:pt x="5973" y="1814"/>
                    </a:lnTo>
                    <a:lnTo>
                      <a:pt x="5980" y="1814"/>
                    </a:lnTo>
                    <a:lnTo>
                      <a:pt x="5987" y="1812"/>
                    </a:lnTo>
                    <a:lnTo>
                      <a:pt x="5993" y="1809"/>
                    </a:lnTo>
                    <a:lnTo>
                      <a:pt x="6000" y="1805"/>
                    </a:lnTo>
                    <a:lnTo>
                      <a:pt x="6007" y="1799"/>
                    </a:lnTo>
                    <a:lnTo>
                      <a:pt x="6014" y="1791"/>
                    </a:lnTo>
                  </a:path>
                </a:pathLst>
              </a:custGeom>
              <a:noFill/>
              <a:ln w="952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Rectangle 144">
              <a:extLst>
                <a:ext uri="{FF2B5EF4-FFF2-40B4-BE49-F238E27FC236}">
                  <a16:creationId xmlns:a16="http://schemas.microsoft.com/office/drawing/2014/main" id="{4258D6E7-81A7-4556-A0C8-31C2AB7BC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1887"/>
              <a:ext cx="1088" cy="63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endParaRPr lang="en-US" altLang="en-US" sz="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Line 145">
              <a:extLst>
                <a:ext uri="{FF2B5EF4-FFF2-40B4-BE49-F238E27FC236}">
                  <a16:creationId xmlns:a16="http://schemas.microsoft.com/office/drawing/2014/main" id="{28C1FF6A-2B16-4A66-AA51-DF1AD15FF0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4" y="2372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146">
              <a:extLst>
                <a:ext uri="{FF2B5EF4-FFF2-40B4-BE49-F238E27FC236}">
                  <a16:creationId xmlns:a16="http://schemas.microsoft.com/office/drawing/2014/main" id="{E1E03076-5F1C-4DFD-B7F8-2AD95C6CC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0" y="2127"/>
              <a:ext cx="1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sv-SE" altLang="en-US" sz="900" b="0">
                  <a:solidFill>
                    <a:schemeClr val="tx1"/>
                  </a:solidFill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23" name="Text Box 147">
              <a:extLst>
                <a:ext uri="{FF2B5EF4-FFF2-40B4-BE49-F238E27FC236}">
                  <a16:creationId xmlns:a16="http://schemas.microsoft.com/office/drawing/2014/main" id="{53AC31B3-08FA-4955-8707-F58AF01A0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3" y="2028"/>
              <a:ext cx="1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sv-SE" altLang="en-US" sz="900" b="0">
                  <a:solidFill>
                    <a:schemeClr val="tx1"/>
                  </a:solidFill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24" name="Rectangle 148">
              <a:extLst>
                <a:ext uri="{FF2B5EF4-FFF2-40B4-BE49-F238E27FC236}">
                  <a16:creationId xmlns:a16="http://schemas.microsoft.com/office/drawing/2014/main" id="{AC18EA95-B4CE-4C83-9346-2E759A6D3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2349"/>
              <a:ext cx="116" cy="5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5" name="Group 149">
              <a:extLst>
                <a:ext uri="{FF2B5EF4-FFF2-40B4-BE49-F238E27FC236}">
                  <a16:creationId xmlns:a16="http://schemas.microsoft.com/office/drawing/2014/main" id="{106CBAC9-4480-4C4D-A22A-45FFF51A5A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3" y="2256"/>
              <a:ext cx="201" cy="232"/>
              <a:chOff x="3923" y="2518"/>
              <a:chExt cx="201" cy="232"/>
            </a:xfrm>
          </p:grpSpPr>
          <p:sp>
            <p:nvSpPr>
              <p:cNvPr id="53" name="Rectangle 150">
                <a:extLst>
                  <a:ext uri="{FF2B5EF4-FFF2-40B4-BE49-F238E27FC236}">
                    <a16:creationId xmlns:a16="http://schemas.microsoft.com/office/drawing/2014/main" id="{12748931-D076-47C2-B303-63A3BE363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" y="2518"/>
                <a:ext cx="201" cy="2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4" name="AutoShape 151">
                <a:extLst>
                  <a:ext uri="{FF2B5EF4-FFF2-40B4-BE49-F238E27FC236}">
                    <a16:creationId xmlns:a16="http://schemas.microsoft.com/office/drawing/2014/main" id="{007CFAA9-B5F9-4B9E-885E-1990772DF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972" y="2608"/>
                <a:ext cx="92" cy="5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5" name="Line 152">
                <a:extLst>
                  <a:ext uri="{FF2B5EF4-FFF2-40B4-BE49-F238E27FC236}">
                    <a16:creationId xmlns:a16="http://schemas.microsoft.com/office/drawing/2014/main" id="{B3AA5422-CAC5-4D8A-B947-72B3E743EF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8" y="258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153">
                <a:extLst>
                  <a:ext uri="{FF2B5EF4-FFF2-40B4-BE49-F238E27FC236}">
                    <a16:creationId xmlns:a16="http://schemas.microsoft.com/office/drawing/2014/main" id="{6809F59C-7B3D-4861-BCEC-CDABE4B108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43" y="2634"/>
                <a:ext cx="1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Line 154">
              <a:extLst>
                <a:ext uri="{FF2B5EF4-FFF2-40B4-BE49-F238E27FC236}">
                  <a16:creationId xmlns:a16="http://schemas.microsoft.com/office/drawing/2014/main" id="{4358F8F9-62C5-486F-B509-FA4432B633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53" y="2315"/>
              <a:ext cx="101" cy="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55">
              <a:extLst>
                <a:ext uri="{FF2B5EF4-FFF2-40B4-BE49-F238E27FC236}">
                  <a16:creationId xmlns:a16="http://schemas.microsoft.com/office/drawing/2014/main" id="{D70A71F6-CF75-45BF-9291-D574FE44BC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4" y="2042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56">
              <a:extLst>
                <a:ext uri="{FF2B5EF4-FFF2-40B4-BE49-F238E27FC236}">
                  <a16:creationId xmlns:a16="http://schemas.microsoft.com/office/drawing/2014/main" id="{0E0CF2C9-3B23-45E0-8D0B-82460C285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51" y="2042"/>
              <a:ext cx="103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 157">
              <a:extLst>
                <a:ext uri="{FF2B5EF4-FFF2-40B4-BE49-F238E27FC236}">
                  <a16:creationId xmlns:a16="http://schemas.microsoft.com/office/drawing/2014/main" id="{7C861E7C-BF46-4BF7-BEB1-F9D2C9BB2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2015"/>
              <a:ext cx="116" cy="5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Line 158">
              <a:extLst>
                <a:ext uri="{FF2B5EF4-FFF2-40B4-BE49-F238E27FC236}">
                  <a16:creationId xmlns:a16="http://schemas.microsoft.com/office/drawing/2014/main" id="{552C536B-9672-44C8-9D4F-23BAE63E15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7" y="2040"/>
              <a:ext cx="0" cy="3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159">
              <a:extLst>
                <a:ext uri="{FF2B5EF4-FFF2-40B4-BE49-F238E27FC236}">
                  <a16:creationId xmlns:a16="http://schemas.microsoft.com/office/drawing/2014/main" id="{5EA5CCC3-C085-4380-AD15-D450CB67D5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9" y="2224"/>
              <a:ext cx="17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sv-SE" altLang="en-US" sz="900" b="0">
                  <a:solidFill>
                    <a:schemeClr val="tx1"/>
                  </a:solidFill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32" name="Oval 160">
              <a:extLst>
                <a:ext uri="{FF2B5EF4-FFF2-40B4-BE49-F238E27FC236}">
                  <a16:creationId xmlns:a16="http://schemas.microsoft.com/office/drawing/2014/main" id="{13D0E5A9-199A-4A0B-8DAA-222877CEF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" y="2088"/>
              <a:ext cx="215" cy="2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" name="Oval 161">
              <a:extLst>
                <a:ext uri="{FF2B5EF4-FFF2-40B4-BE49-F238E27FC236}">
                  <a16:creationId xmlns:a16="http://schemas.microsoft.com/office/drawing/2014/main" id="{BE082DAE-DC48-4C26-83C8-3CD6E2D43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2179"/>
              <a:ext cx="215" cy="2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" name="Oval 162">
              <a:extLst>
                <a:ext uri="{FF2B5EF4-FFF2-40B4-BE49-F238E27FC236}">
                  <a16:creationId xmlns:a16="http://schemas.microsoft.com/office/drawing/2014/main" id="{70C1CA23-11B3-4EDA-9151-2F20A46D4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1997"/>
              <a:ext cx="215" cy="2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35" name="Group 163">
              <a:extLst>
                <a:ext uri="{FF2B5EF4-FFF2-40B4-BE49-F238E27FC236}">
                  <a16:creationId xmlns:a16="http://schemas.microsoft.com/office/drawing/2014/main" id="{8CB09B45-69E5-4D0B-9306-D41EBAF936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3" y="1929"/>
              <a:ext cx="201" cy="232"/>
              <a:chOff x="3923" y="2518"/>
              <a:chExt cx="201" cy="232"/>
            </a:xfrm>
          </p:grpSpPr>
          <p:sp>
            <p:nvSpPr>
              <p:cNvPr id="49" name="Rectangle 164">
                <a:extLst>
                  <a:ext uri="{FF2B5EF4-FFF2-40B4-BE49-F238E27FC236}">
                    <a16:creationId xmlns:a16="http://schemas.microsoft.com/office/drawing/2014/main" id="{5955956F-62C7-44AC-9A60-77091D62C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" y="2518"/>
                <a:ext cx="201" cy="2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0" name="AutoShape 165">
                <a:extLst>
                  <a:ext uri="{FF2B5EF4-FFF2-40B4-BE49-F238E27FC236}">
                    <a16:creationId xmlns:a16="http://schemas.microsoft.com/office/drawing/2014/main" id="{C17CB9F0-43BE-4F5A-9E7C-17D1D5ADF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972" y="2608"/>
                <a:ext cx="92" cy="5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" name="Line 166">
                <a:extLst>
                  <a:ext uri="{FF2B5EF4-FFF2-40B4-BE49-F238E27FC236}">
                    <a16:creationId xmlns:a16="http://schemas.microsoft.com/office/drawing/2014/main" id="{ACF7FBE2-EE61-4F26-9B32-0B79024D2B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8" y="258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167">
                <a:extLst>
                  <a:ext uri="{FF2B5EF4-FFF2-40B4-BE49-F238E27FC236}">
                    <a16:creationId xmlns:a16="http://schemas.microsoft.com/office/drawing/2014/main" id="{E7F27BBC-DC68-477A-AFAE-A298B0FEF4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43" y="2634"/>
                <a:ext cx="1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Line 168">
              <a:extLst>
                <a:ext uri="{FF2B5EF4-FFF2-40B4-BE49-F238E27FC236}">
                  <a16:creationId xmlns:a16="http://schemas.microsoft.com/office/drawing/2014/main" id="{84331571-86F5-4E99-8654-0C99D35953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4" y="2372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Oval 169">
              <a:extLst>
                <a:ext uri="{FF2B5EF4-FFF2-40B4-BE49-F238E27FC236}">
                  <a16:creationId xmlns:a16="http://schemas.microsoft.com/office/drawing/2014/main" id="{AFB496E0-5F08-4E60-B008-5219E0E70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3" y="2091"/>
              <a:ext cx="238" cy="23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b="0">
                  <a:solidFill>
                    <a:schemeClr val="tx1"/>
                  </a:solidFill>
                  <a:cs typeface="Arial" panose="020B0604020202020204" pitchFamily="34" charset="0"/>
                </a:rPr>
                <a:t>M</a:t>
              </a:r>
              <a:endParaRPr lang="en-US" altLang="en-US" sz="20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Line 170">
              <a:extLst>
                <a:ext uri="{FF2B5EF4-FFF2-40B4-BE49-F238E27FC236}">
                  <a16:creationId xmlns:a16="http://schemas.microsoft.com/office/drawing/2014/main" id="{E6F571AB-F4D1-40F0-89E5-AEE15CAA18D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3333" y="2121"/>
              <a:ext cx="0" cy="1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" name="Group 171">
              <a:extLst>
                <a:ext uri="{FF2B5EF4-FFF2-40B4-BE49-F238E27FC236}">
                  <a16:creationId xmlns:a16="http://schemas.microsoft.com/office/drawing/2014/main" id="{41E1D9AE-13A8-40C5-B750-D234506FC9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3" y="2027"/>
              <a:ext cx="325" cy="347"/>
              <a:chOff x="4305" y="3094"/>
              <a:chExt cx="325" cy="347"/>
            </a:xfrm>
          </p:grpSpPr>
          <p:sp>
            <p:nvSpPr>
              <p:cNvPr id="45" name="Rectangle 172">
                <a:extLst>
                  <a:ext uri="{FF2B5EF4-FFF2-40B4-BE49-F238E27FC236}">
                    <a16:creationId xmlns:a16="http://schemas.microsoft.com/office/drawing/2014/main" id="{4894A95E-15EB-4B05-AFC4-91D6E2CF7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3" y="3113"/>
                <a:ext cx="271" cy="31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Rectangle 173">
                <a:extLst>
                  <a:ext uri="{FF2B5EF4-FFF2-40B4-BE49-F238E27FC236}">
                    <a16:creationId xmlns:a16="http://schemas.microsoft.com/office/drawing/2014/main" id="{14DB61CB-6434-456B-ABDE-61DB26890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2" y="3249"/>
                <a:ext cx="20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en-US" altLang="en-US" sz="1400" b="0">
                    <a:solidFill>
                      <a:schemeClr val="tx1"/>
                    </a:solidFill>
                    <a:cs typeface="Arial" panose="020B0604020202020204" pitchFamily="34" charset="0"/>
                  </a:rPr>
                  <a:t>~</a:t>
                </a:r>
              </a:p>
            </p:txBody>
          </p:sp>
          <p:sp>
            <p:nvSpPr>
              <p:cNvPr id="47" name="Rectangle 174">
                <a:extLst>
                  <a:ext uri="{FF2B5EF4-FFF2-40B4-BE49-F238E27FC236}">
                    <a16:creationId xmlns:a16="http://schemas.microsoft.com/office/drawing/2014/main" id="{44DBE3FF-90A1-4603-877E-29AED81A4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" y="3094"/>
                <a:ext cx="20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en-US" altLang="en-US" sz="1400" b="0">
                    <a:solidFill>
                      <a:schemeClr val="tx1"/>
                    </a:solidFill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48" name="Line 175">
                <a:extLst>
                  <a:ext uri="{FF2B5EF4-FFF2-40B4-BE49-F238E27FC236}">
                    <a16:creationId xmlns:a16="http://schemas.microsoft.com/office/drawing/2014/main" id="{15138240-46E1-4490-AF9B-2623B06820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 flipV="1">
                <a:off x="4309" y="3136"/>
                <a:ext cx="317" cy="2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" name="Line 176">
              <a:extLst>
                <a:ext uri="{FF2B5EF4-FFF2-40B4-BE49-F238E27FC236}">
                  <a16:creationId xmlns:a16="http://schemas.microsoft.com/office/drawing/2014/main" id="{B8F603C1-7250-4D84-AB9F-C67DC5A021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4" y="2042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77">
              <a:extLst>
                <a:ext uri="{FF2B5EF4-FFF2-40B4-BE49-F238E27FC236}">
                  <a16:creationId xmlns:a16="http://schemas.microsoft.com/office/drawing/2014/main" id="{C2301261-E540-486B-BAB1-77D71226C4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0" y="2212"/>
              <a:ext cx="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78">
              <a:extLst>
                <a:ext uri="{FF2B5EF4-FFF2-40B4-BE49-F238E27FC236}">
                  <a16:creationId xmlns:a16="http://schemas.microsoft.com/office/drawing/2014/main" id="{CA936D8F-23BD-488B-BE98-A929387B61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4" y="2204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 Box 179">
              <a:extLst>
                <a:ext uri="{FF2B5EF4-FFF2-40B4-BE49-F238E27FC236}">
                  <a16:creationId xmlns:a16="http://schemas.microsoft.com/office/drawing/2014/main" id="{9B047ECA-DA5F-4662-B336-FED216EC6A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1661"/>
              <a:ext cx="146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sv-SE" altLang="en-US" b="0">
                  <a:solidFill>
                    <a:schemeClr val="tx1"/>
                  </a:solidFill>
                  <a:cs typeface="Arial" panose="020B0604020202020204" pitchFamily="34" charset="0"/>
                </a:rPr>
                <a:t>Current distorition (THDi) &gt; 12%</a:t>
              </a:r>
            </a:p>
          </p:txBody>
        </p:sp>
        <p:sp>
          <p:nvSpPr>
            <p:cNvPr id="44" name="Text Box 180">
              <a:extLst>
                <a:ext uri="{FF2B5EF4-FFF2-40B4-BE49-F238E27FC236}">
                  <a16:creationId xmlns:a16="http://schemas.microsoft.com/office/drawing/2014/main" id="{1A24CB5E-AE3E-47D4-9568-B043AED64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" y="1752"/>
              <a:ext cx="1471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r>
                <a:rPr lang="en-US" altLang="en-US">
                  <a:solidFill>
                    <a:schemeClr val="tx1"/>
                  </a:solidFill>
                  <a:cs typeface="Arial" panose="020B0604020202020204" pitchFamily="34" charset="0"/>
                </a:rPr>
                <a:t>12-pulse rectifier with chokes</a:t>
              </a:r>
            </a:p>
            <a:p>
              <a:endParaRPr lang="en-US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r>
                <a:rPr lang="en-US" altLang="en-US" b="0">
                  <a:solidFill>
                    <a:schemeClr val="tx1"/>
                  </a:solidFill>
                  <a:cs typeface="Arial" panose="020B0604020202020204" pitchFamily="34" charset="0"/>
                </a:rPr>
                <a:t>Expensive transformer </a:t>
              </a:r>
            </a:p>
            <a:p>
              <a:r>
                <a:rPr lang="en-US" altLang="en-US" b="0">
                  <a:solidFill>
                    <a:schemeClr val="tx1"/>
                  </a:solidFill>
                  <a:cs typeface="Arial" panose="020B0604020202020204" pitchFamily="34" charset="0"/>
                </a:rPr>
                <a:t>and power cabling with low </a:t>
              </a:r>
            </a:p>
            <a:p>
              <a:r>
                <a:rPr lang="en-US" altLang="en-US" b="0">
                  <a:solidFill>
                    <a:schemeClr val="tx1"/>
                  </a:solidFill>
                  <a:cs typeface="Arial" panose="020B0604020202020204" pitchFamily="34" charset="0"/>
                </a:rPr>
                <a:t>current distortion.</a:t>
              </a:r>
            </a:p>
          </p:txBody>
        </p:sp>
      </p:grpSp>
      <p:grpSp>
        <p:nvGrpSpPr>
          <p:cNvPr id="195" name="Group 183">
            <a:extLst>
              <a:ext uri="{FF2B5EF4-FFF2-40B4-BE49-F238E27FC236}">
                <a16:creationId xmlns:a16="http://schemas.microsoft.com/office/drawing/2014/main" id="{3A3221CD-B7F2-4366-9B11-CE6B149C46E1}"/>
              </a:ext>
            </a:extLst>
          </p:cNvPr>
          <p:cNvGrpSpPr>
            <a:grpSpLocks/>
          </p:cNvGrpSpPr>
          <p:nvPr/>
        </p:nvGrpSpPr>
        <p:grpSpPr bwMode="auto">
          <a:xfrm>
            <a:off x="1941512" y="4653425"/>
            <a:ext cx="8280400" cy="1538287"/>
            <a:chOff x="68" y="2750"/>
            <a:chExt cx="5216" cy="969"/>
          </a:xfrm>
        </p:grpSpPr>
        <p:sp>
          <p:nvSpPr>
            <p:cNvPr id="196" name="Rectangle 184">
              <a:extLst>
                <a:ext uri="{FF2B5EF4-FFF2-40B4-BE49-F238E27FC236}">
                  <a16:creationId xmlns:a16="http://schemas.microsoft.com/office/drawing/2014/main" id="{7D60D8C8-599E-4806-821C-021B6630C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2750"/>
              <a:ext cx="5216" cy="969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97" name="Group 185">
              <a:extLst>
                <a:ext uri="{FF2B5EF4-FFF2-40B4-BE49-F238E27FC236}">
                  <a16:creationId xmlns:a16="http://schemas.microsoft.com/office/drawing/2014/main" id="{98A7CD51-B738-43B7-AAE0-1F360F836D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" y="2971"/>
              <a:ext cx="950" cy="732"/>
              <a:chOff x="3636" y="2599"/>
              <a:chExt cx="1108" cy="759"/>
            </a:xfrm>
          </p:grpSpPr>
          <p:grpSp>
            <p:nvGrpSpPr>
              <p:cNvPr id="231" name="Group 186">
                <a:extLst>
                  <a:ext uri="{FF2B5EF4-FFF2-40B4-BE49-F238E27FC236}">
                    <a16:creationId xmlns:a16="http://schemas.microsoft.com/office/drawing/2014/main" id="{A205619B-D823-4A7B-972D-4A34E16725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36" y="2599"/>
                <a:ext cx="1108" cy="759"/>
                <a:chOff x="3636" y="2599"/>
                <a:chExt cx="1108" cy="759"/>
              </a:xfrm>
            </p:grpSpPr>
            <p:sp>
              <p:nvSpPr>
                <p:cNvPr id="237" name="Rectangle 187">
                  <a:extLst>
                    <a:ext uri="{FF2B5EF4-FFF2-40B4-BE49-F238E27FC236}">
                      <a16:creationId xmlns:a16="http://schemas.microsoft.com/office/drawing/2014/main" id="{0347CC43-3032-434E-A0EC-5B7404F677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2601"/>
                  <a:ext cx="44" cy="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13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Rectangle 188">
                  <a:extLst>
                    <a:ext uri="{FF2B5EF4-FFF2-40B4-BE49-F238E27FC236}">
                      <a16:creationId xmlns:a16="http://schemas.microsoft.com/office/drawing/2014/main" id="{BF03C90B-2388-451A-A1DB-C1D28A0007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2601"/>
                  <a:ext cx="1034" cy="730"/>
                </a:xfrm>
                <a:prstGeom prst="rect">
                  <a:avLst/>
                </a:prstGeom>
                <a:solidFill>
                  <a:srgbClr val="EAEAEA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39" name="Rectangle 189">
                  <a:extLst>
                    <a:ext uri="{FF2B5EF4-FFF2-40B4-BE49-F238E27FC236}">
                      <a16:creationId xmlns:a16="http://schemas.microsoft.com/office/drawing/2014/main" id="{AEA5E0A9-6B3C-461B-AE58-F1954D9F2C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3" y="2603"/>
                  <a:ext cx="21" cy="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40" name="Rectangle 190">
                  <a:extLst>
                    <a:ext uri="{FF2B5EF4-FFF2-40B4-BE49-F238E27FC236}">
                      <a16:creationId xmlns:a16="http://schemas.microsoft.com/office/drawing/2014/main" id="{EC24780A-657D-4717-B198-5F13267B2F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1" y="2663"/>
                  <a:ext cx="16" cy="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5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" name="Rectangle 191">
                  <a:extLst>
                    <a:ext uri="{FF2B5EF4-FFF2-40B4-BE49-F238E27FC236}">
                      <a16:creationId xmlns:a16="http://schemas.microsoft.com/office/drawing/2014/main" id="{A23E4193-17A4-4403-876D-743823C513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2" y="2603"/>
                  <a:ext cx="44" cy="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13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" name="Line 192">
                  <a:extLst>
                    <a:ext uri="{FF2B5EF4-FFF2-40B4-BE49-F238E27FC236}">
                      <a16:creationId xmlns:a16="http://schemas.microsoft.com/office/drawing/2014/main" id="{8BD55AB0-9E06-4913-B300-8C011C93D1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12" y="3246"/>
                  <a:ext cx="905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" name="Line 193">
                  <a:extLst>
                    <a:ext uri="{FF2B5EF4-FFF2-40B4-BE49-F238E27FC236}">
                      <a16:creationId xmlns:a16="http://schemas.microsoft.com/office/drawing/2014/main" id="{121BB64C-C64F-4A5C-8C55-FA9A3439E2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39" y="3237"/>
                  <a:ext cx="1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" name="Line 194">
                  <a:extLst>
                    <a:ext uri="{FF2B5EF4-FFF2-40B4-BE49-F238E27FC236}">
                      <a16:creationId xmlns:a16="http://schemas.microsoft.com/office/drawing/2014/main" id="{C9B355E5-CDB1-4A3C-9838-A935A6B6A6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33" y="3241"/>
                  <a:ext cx="2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" name="Line 195">
                  <a:extLst>
                    <a:ext uri="{FF2B5EF4-FFF2-40B4-BE49-F238E27FC236}">
                      <a16:creationId xmlns:a16="http://schemas.microsoft.com/office/drawing/2014/main" id="{8D5864FE-DED8-4892-B685-252CE2BC9B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56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" name="Line 196">
                  <a:extLst>
                    <a:ext uri="{FF2B5EF4-FFF2-40B4-BE49-F238E27FC236}">
                      <a16:creationId xmlns:a16="http://schemas.microsoft.com/office/drawing/2014/main" id="{171B6BA2-9AC4-4105-A52B-60BDB9551F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79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7" name="Line 197">
                  <a:extLst>
                    <a:ext uri="{FF2B5EF4-FFF2-40B4-BE49-F238E27FC236}">
                      <a16:creationId xmlns:a16="http://schemas.microsoft.com/office/drawing/2014/main" id="{8585990D-8406-4380-A0D2-AAE13030AF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03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8" name="Line 198">
                  <a:extLst>
                    <a:ext uri="{FF2B5EF4-FFF2-40B4-BE49-F238E27FC236}">
                      <a16:creationId xmlns:a16="http://schemas.microsoft.com/office/drawing/2014/main" id="{3B84B0B7-BE6F-486B-9688-3580EC5DA0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26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9" name="Line 199">
                  <a:extLst>
                    <a:ext uri="{FF2B5EF4-FFF2-40B4-BE49-F238E27FC236}">
                      <a16:creationId xmlns:a16="http://schemas.microsoft.com/office/drawing/2014/main" id="{74D446B1-6F17-410F-B174-88244B3894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47" y="3241"/>
                  <a:ext cx="2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0" name="Line 200">
                  <a:extLst>
                    <a:ext uri="{FF2B5EF4-FFF2-40B4-BE49-F238E27FC236}">
                      <a16:creationId xmlns:a16="http://schemas.microsoft.com/office/drawing/2014/main" id="{BBAF5868-E82F-4A87-A16C-76D63F6A96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70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1" name="Line 201">
                  <a:extLst>
                    <a:ext uri="{FF2B5EF4-FFF2-40B4-BE49-F238E27FC236}">
                      <a16:creationId xmlns:a16="http://schemas.microsoft.com/office/drawing/2014/main" id="{BE00D9A8-080B-4C7B-B931-E167D480E0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93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2" name="Line 202">
                  <a:extLst>
                    <a:ext uri="{FF2B5EF4-FFF2-40B4-BE49-F238E27FC236}">
                      <a16:creationId xmlns:a16="http://schemas.microsoft.com/office/drawing/2014/main" id="{77C8C781-E15A-48E1-ADAB-5A283D71EB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16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3" name="Line 203">
                  <a:extLst>
                    <a:ext uri="{FF2B5EF4-FFF2-40B4-BE49-F238E27FC236}">
                      <a16:creationId xmlns:a16="http://schemas.microsoft.com/office/drawing/2014/main" id="{2E098E4D-AF95-4B0C-B503-B05C5C4CB5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6" y="3237"/>
                  <a:ext cx="1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4" name="Line 204">
                  <a:extLst>
                    <a:ext uri="{FF2B5EF4-FFF2-40B4-BE49-F238E27FC236}">
                      <a16:creationId xmlns:a16="http://schemas.microsoft.com/office/drawing/2014/main" id="{F996C8D7-4F16-4841-B0EF-8F7EDCF512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60" y="3241"/>
                  <a:ext cx="2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5" name="Line 205">
                  <a:extLst>
                    <a:ext uri="{FF2B5EF4-FFF2-40B4-BE49-F238E27FC236}">
                      <a16:creationId xmlns:a16="http://schemas.microsoft.com/office/drawing/2014/main" id="{C4B3B98E-C07F-403B-BBBE-C44160EE3D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83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" name="Line 206">
                  <a:extLst>
                    <a:ext uri="{FF2B5EF4-FFF2-40B4-BE49-F238E27FC236}">
                      <a16:creationId xmlns:a16="http://schemas.microsoft.com/office/drawing/2014/main" id="{0658F48B-E6C9-4A71-8A61-DE802B1544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06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" name="Line 207">
                  <a:extLst>
                    <a:ext uri="{FF2B5EF4-FFF2-40B4-BE49-F238E27FC236}">
                      <a16:creationId xmlns:a16="http://schemas.microsoft.com/office/drawing/2014/main" id="{B29BA21A-48C8-4C1D-B1A4-FF454ABCFC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29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" name="Line 208">
                  <a:extLst>
                    <a:ext uri="{FF2B5EF4-FFF2-40B4-BE49-F238E27FC236}">
                      <a16:creationId xmlns:a16="http://schemas.microsoft.com/office/drawing/2014/main" id="{8B69E454-3613-4F61-B561-2EAADBF819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52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" name="Line 209">
                  <a:extLst>
                    <a:ext uri="{FF2B5EF4-FFF2-40B4-BE49-F238E27FC236}">
                      <a16:creationId xmlns:a16="http://schemas.microsoft.com/office/drawing/2014/main" id="{356FFCE6-01B3-4617-8D13-77F83A5E57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73" y="3241"/>
                  <a:ext cx="3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" name="Line 210">
                  <a:extLst>
                    <a:ext uri="{FF2B5EF4-FFF2-40B4-BE49-F238E27FC236}">
                      <a16:creationId xmlns:a16="http://schemas.microsoft.com/office/drawing/2014/main" id="{1FB0E2A9-C389-4ED2-A32D-219EB353FB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96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" name="Line 211">
                  <a:extLst>
                    <a:ext uri="{FF2B5EF4-FFF2-40B4-BE49-F238E27FC236}">
                      <a16:creationId xmlns:a16="http://schemas.microsoft.com/office/drawing/2014/main" id="{532B0321-61EA-48A5-8BAC-C342A30129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20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" name="Line 212">
                  <a:extLst>
                    <a:ext uri="{FF2B5EF4-FFF2-40B4-BE49-F238E27FC236}">
                      <a16:creationId xmlns:a16="http://schemas.microsoft.com/office/drawing/2014/main" id="{F863EA0C-A4B6-42FF-93BE-E528825EF8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43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3" name="Line 213">
                  <a:extLst>
                    <a:ext uri="{FF2B5EF4-FFF2-40B4-BE49-F238E27FC236}">
                      <a16:creationId xmlns:a16="http://schemas.microsoft.com/office/drawing/2014/main" id="{BA9E0B24-7E1A-45EF-B073-6BD21D89AC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90" y="3237"/>
                  <a:ext cx="3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" name="Line 214">
                  <a:extLst>
                    <a:ext uri="{FF2B5EF4-FFF2-40B4-BE49-F238E27FC236}">
                      <a16:creationId xmlns:a16="http://schemas.microsoft.com/office/drawing/2014/main" id="{5AEFFE27-8DCA-4AA0-A7DB-D3B2BEDAE3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87" y="3241"/>
                  <a:ext cx="2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" name="Line 215">
                  <a:extLst>
                    <a:ext uri="{FF2B5EF4-FFF2-40B4-BE49-F238E27FC236}">
                      <a16:creationId xmlns:a16="http://schemas.microsoft.com/office/drawing/2014/main" id="{FE85075B-AB45-44CD-A908-25F36AE992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10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" name="Line 216">
                  <a:extLst>
                    <a:ext uri="{FF2B5EF4-FFF2-40B4-BE49-F238E27FC236}">
                      <a16:creationId xmlns:a16="http://schemas.microsoft.com/office/drawing/2014/main" id="{9B6B966B-A4B3-415D-A184-B4E4773E35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33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" name="Line 217">
                  <a:extLst>
                    <a:ext uri="{FF2B5EF4-FFF2-40B4-BE49-F238E27FC236}">
                      <a16:creationId xmlns:a16="http://schemas.microsoft.com/office/drawing/2014/main" id="{C135719A-840E-4C0B-AD76-763A9E35D8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56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" name="Line 218">
                  <a:extLst>
                    <a:ext uri="{FF2B5EF4-FFF2-40B4-BE49-F238E27FC236}">
                      <a16:creationId xmlns:a16="http://schemas.microsoft.com/office/drawing/2014/main" id="{317F0696-D829-4AF6-9016-F4F57BCB7D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77" y="3241"/>
                  <a:ext cx="2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" name="Line 219">
                  <a:extLst>
                    <a:ext uri="{FF2B5EF4-FFF2-40B4-BE49-F238E27FC236}">
                      <a16:creationId xmlns:a16="http://schemas.microsoft.com/office/drawing/2014/main" id="{08DEEC36-0E28-4AEA-8A3C-0736F59420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00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" name="Line 220">
                  <a:extLst>
                    <a:ext uri="{FF2B5EF4-FFF2-40B4-BE49-F238E27FC236}">
                      <a16:creationId xmlns:a16="http://schemas.microsoft.com/office/drawing/2014/main" id="{86D354A1-A5C9-431E-9DF0-0DDBEE47D4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23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" name="Line 221">
                  <a:extLst>
                    <a:ext uri="{FF2B5EF4-FFF2-40B4-BE49-F238E27FC236}">
                      <a16:creationId xmlns:a16="http://schemas.microsoft.com/office/drawing/2014/main" id="{D215076D-EFCB-4A56-A9CE-5C82D8E556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46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" name="Line 222">
                  <a:extLst>
                    <a:ext uri="{FF2B5EF4-FFF2-40B4-BE49-F238E27FC236}">
                      <a16:creationId xmlns:a16="http://schemas.microsoft.com/office/drawing/2014/main" id="{BAF8AFE9-519A-4F19-A095-6F002224C6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69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" name="Line 223">
                  <a:extLst>
                    <a:ext uri="{FF2B5EF4-FFF2-40B4-BE49-F238E27FC236}">
                      <a16:creationId xmlns:a16="http://schemas.microsoft.com/office/drawing/2014/main" id="{B820F210-2AD6-4D8D-A8D6-420B2899FE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7" y="3237"/>
                  <a:ext cx="2" cy="2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" name="Line 224">
                  <a:extLst>
                    <a:ext uri="{FF2B5EF4-FFF2-40B4-BE49-F238E27FC236}">
                      <a16:creationId xmlns:a16="http://schemas.microsoft.com/office/drawing/2014/main" id="{1D45E36C-0E12-4013-BD83-3CDF61BC41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13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" name="Line 225">
                  <a:extLst>
                    <a:ext uri="{FF2B5EF4-FFF2-40B4-BE49-F238E27FC236}">
                      <a16:creationId xmlns:a16="http://schemas.microsoft.com/office/drawing/2014/main" id="{428D30AD-D227-4953-8136-CB68B285D8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37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" name="Line 226">
                  <a:extLst>
                    <a:ext uri="{FF2B5EF4-FFF2-40B4-BE49-F238E27FC236}">
                      <a16:creationId xmlns:a16="http://schemas.microsoft.com/office/drawing/2014/main" id="{95732563-11DC-45AE-A565-9C1939F645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60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" name="Line 227">
                  <a:extLst>
                    <a:ext uri="{FF2B5EF4-FFF2-40B4-BE49-F238E27FC236}">
                      <a16:creationId xmlns:a16="http://schemas.microsoft.com/office/drawing/2014/main" id="{14DB00DC-A6EB-4B00-BFCE-8B315ABCE0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83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" name="Line 228">
                  <a:extLst>
                    <a:ext uri="{FF2B5EF4-FFF2-40B4-BE49-F238E27FC236}">
                      <a16:creationId xmlns:a16="http://schemas.microsoft.com/office/drawing/2014/main" id="{BDA63C09-4477-42F5-8821-9F108AD9FC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04" y="3241"/>
                  <a:ext cx="2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" name="Line 229">
                  <a:extLst>
                    <a:ext uri="{FF2B5EF4-FFF2-40B4-BE49-F238E27FC236}">
                      <a16:creationId xmlns:a16="http://schemas.microsoft.com/office/drawing/2014/main" id="{4383DF1A-346C-4732-8009-61345F76C9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27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" name="Line 230">
                  <a:extLst>
                    <a:ext uri="{FF2B5EF4-FFF2-40B4-BE49-F238E27FC236}">
                      <a16:creationId xmlns:a16="http://schemas.microsoft.com/office/drawing/2014/main" id="{F0B94A49-34FC-444A-8FCF-1B708E8B1E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50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" name="Line 231">
                  <a:extLst>
                    <a:ext uri="{FF2B5EF4-FFF2-40B4-BE49-F238E27FC236}">
                      <a16:creationId xmlns:a16="http://schemas.microsoft.com/office/drawing/2014/main" id="{BF55FBB4-A9FD-462A-BB2A-A99BB06C91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73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" name="Line 232">
                  <a:extLst>
                    <a:ext uri="{FF2B5EF4-FFF2-40B4-BE49-F238E27FC236}">
                      <a16:creationId xmlns:a16="http://schemas.microsoft.com/office/drawing/2014/main" id="{FD90DD94-7FA5-4610-8C5C-A5023B76C6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96" y="3241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3" name="Line 233">
                  <a:extLst>
                    <a:ext uri="{FF2B5EF4-FFF2-40B4-BE49-F238E27FC236}">
                      <a16:creationId xmlns:a16="http://schemas.microsoft.com/office/drawing/2014/main" id="{F1E43D79-EDD8-4CC3-92E1-02BAFB8245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12" y="2652"/>
                  <a:ext cx="905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4" name="Line 234">
                  <a:extLst>
                    <a:ext uri="{FF2B5EF4-FFF2-40B4-BE49-F238E27FC236}">
                      <a16:creationId xmlns:a16="http://schemas.microsoft.com/office/drawing/2014/main" id="{11654365-61BC-4CFD-B560-9335D76B99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39" y="2652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5" name="Line 235">
                  <a:extLst>
                    <a:ext uri="{FF2B5EF4-FFF2-40B4-BE49-F238E27FC236}">
                      <a16:creationId xmlns:a16="http://schemas.microsoft.com/office/drawing/2014/main" id="{1E6A4E6D-D24C-4549-BC1D-850B1290CD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33" y="2652"/>
                  <a:ext cx="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" name="Line 236">
                  <a:extLst>
                    <a:ext uri="{FF2B5EF4-FFF2-40B4-BE49-F238E27FC236}">
                      <a16:creationId xmlns:a16="http://schemas.microsoft.com/office/drawing/2014/main" id="{FFCB2AE6-BE84-4AD4-AF4C-688ED50965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56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" name="Line 237">
                  <a:extLst>
                    <a:ext uri="{FF2B5EF4-FFF2-40B4-BE49-F238E27FC236}">
                      <a16:creationId xmlns:a16="http://schemas.microsoft.com/office/drawing/2014/main" id="{23B1E8CA-6E01-4762-83E9-A2CEB675CB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79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" name="Line 238">
                  <a:extLst>
                    <a:ext uri="{FF2B5EF4-FFF2-40B4-BE49-F238E27FC236}">
                      <a16:creationId xmlns:a16="http://schemas.microsoft.com/office/drawing/2014/main" id="{697F1FF3-1753-4B8F-9237-3BBA3D00B3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03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" name="Line 239">
                  <a:extLst>
                    <a:ext uri="{FF2B5EF4-FFF2-40B4-BE49-F238E27FC236}">
                      <a16:creationId xmlns:a16="http://schemas.microsoft.com/office/drawing/2014/main" id="{F537FB72-5133-4CB3-9DF5-00254AAEB0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26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" name="Line 240">
                  <a:extLst>
                    <a:ext uri="{FF2B5EF4-FFF2-40B4-BE49-F238E27FC236}">
                      <a16:creationId xmlns:a16="http://schemas.microsoft.com/office/drawing/2014/main" id="{60AD4860-5E2B-44A6-A618-2DBA4F24B8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47" y="2652"/>
                  <a:ext cx="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1" name="Line 241">
                  <a:extLst>
                    <a:ext uri="{FF2B5EF4-FFF2-40B4-BE49-F238E27FC236}">
                      <a16:creationId xmlns:a16="http://schemas.microsoft.com/office/drawing/2014/main" id="{1107850A-6C08-4228-9B77-8A68FB9156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70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2" name="Line 242">
                  <a:extLst>
                    <a:ext uri="{FF2B5EF4-FFF2-40B4-BE49-F238E27FC236}">
                      <a16:creationId xmlns:a16="http://schemas.microsoft.com/office/drawing/2014/main" id="{B963C681-8562-4D42-8085-DFD98B2F51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93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" name="Line 243">
                  <a:extLst>
                    <a:ext uri="{FF2B5EF4-FFF2-40B4-BE49-F238E27FC236}">
                      <a16:creationId xmlns:a16="http://schemas.microsoft.com/office/drawing/2014/main" id="{DBAD373C-B032-4DCF-8BAC-E16FF43989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16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" name="Line 244">
                  <a:extLst>
                    <a:ext uri="{FF2B5EF4-FFF2-40B4-BE49-F238E27FC236}">
                      <a16:creationId xmlns:a16="http://schemas.microsoft.com/office/drawing/2014/main" id="{BA0812CF-7794-4CFE-963D-7559E3578D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6" y="2652"/>
                  <a:ext cx="1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" name="Line 245">
                  <a:extLst>
                    <a:ext uri="{FF2B5EF4-FFF2-40B4-BE49-F238E27FC236}">
                      <a16:creationId xmlns:a16="http://schemas.microsoft.com/office/drawing/2014/main" id="{2EA74DE6-8AD3-4DF3-8B27-7370ED8F55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60" y="2652"/>
                  <a:ext cx="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6" name="Line 246">
                  <a:extLst>
                    <a:ext uri="{FF2B5EF4-FFF2-40B4-BE49-F238E27FC236}">
                      <a16:creationId xmlns:a16="http://schemas.microsoft.com/office/drawing/2014/main" id="{3EFBA307-426F-4269-A48E-7FF3DEBE7C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83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" name="Line 247">
                  <a:extLst>
                    <a:ext uri="{FF2B5EF4-FFF2-40B4-BE49-F238E27FC236}">
                      <a16:creationId xmlns:a16="http://schemas.microsoft.com/office/drawing/2014/main" id="{559671EF-6488-46F9-938E-1A7DB92A5B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06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8" name="Line 248">
                  <a:extLst>
                    <a:ext uri="{FF2B5EF4-FFF2-40B4-BE49-F238E27FC236}">
                      <a16:creationId xmlns:a16="http://schemas.microsoft.com/office/drawing/2014/main" id="{5D03A259-4C6C-4E28-ADE1-1E03D90CBD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29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9" name="Line 249">
                  <a:extLst>
                    <a:ext uri="{FF2B5EF4-FFF2-40B4-BE49-F238E27FC236}">
                      <a16:creationId xmlns:a16="http://schemas.microsoft.com/office/drawing/2014/main" id="{69BF2921-2DB6-44A7-8D13-1765645E12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52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0" name="Line 250">
                  <a:extLst>
                    <a:ext uri="{FF2B5EF4-FFF2-40B4-BE49-F238E27FC236}">
                      <a16:creationId xmlns:a16="http://schemas.microsoft.com/office/drawing/2014/main" id="{5674CED6-483B-43DF-8453-88A9014CB1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73" y="2652"/>
                  <a:ext cx="3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1" name="Line 251">
                  <a:extLst>
                    <a:ext uri="{FF2B5EF4-FFF2-40B4-BE49-F238E27FC236}">
                      <a16:creationId xmlns:a16="http://schemas.microsoft.com/office/drawing/2014/main" id="{62AB7B71-1144-40E4-9845-B60FD169FD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96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2" name="Line 252">
                  <a:extLst>
                    <a:ext uri="{FF2B5EF4-FFF2-40B4-BE49-F238E27FC236}">
                      <a16:creationId xmlns:a16="http://schemas.microsoft.com/office/drawing/2014/main" id="{83A8EAE8-8DF9-4461-B3F1-741DC94F1E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20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3" name="Line 253">
                  <a:extLst>
                    <a:ext uri="{FF2B5EF4-FFF2-40B4-BE49-F238E27FC236}">
                      <a16:creationId xmlns:a16="http://schemas.microsoft.com/office/drawing/2014/main" id="{D25DF364-507E-4BA4-8E7D-D7D451CF56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43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" name="Line 254">
                  <a:extLst>
                    <a:ext uri="{FF2B5EF4-FFF2-40B4-BE49-F238E27FC236}">
                      <a16:creationId xmlns:a16="http://schemas.microsoft.com/office/drawing/2014/main" id="{1179B622-73CF-4856-BD9C-EFAFD34D10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90" y="2652"/>
                  <a:ext cx="3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5" name="Line 255">
                  <a:extLst>
                    <a:ext uri="{FF2B5EF4-FFF2-40B4-BE49-F238E27FC236}">
                      <a16:creationId xmlns:a16="http://schemas.microsoft.com/office/drawing/2014/main" id="{6A4F431F-EF0D-4B42-A46E-5C877E7DE3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87" y="2652"/>
                  <a:ext cx="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6" name="Line 256">
                  <a:extLst>
                    <a:ext uri="{FF2B5EF4-FFF2-40B4-BE49-F238E27FC236}">
                      <a16:creationId xmlns:a16="http://schemas.microsoft.com/office/drawing/2014/main" id="{1646017F-7F1B-463D-8F64-70FEC391A1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10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" name="Line 257">
                  <a:extLst>
                    <a:ext uri="{FF2B5EF4-FFF2-40B4-BE49-F238E27FC236}">
                      <a16:creationId xmlns:a16="http://schemas.microsoft.com/office/drawing/2014/main" id="{9137265C-0F6A-4268-93D1-6F05FBAB37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33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8" name="Line 258">
                  <a:extLst>
                    <a:ext uri="{FF2B5EF4-FFF2-40B4-BE49-F238E27FC236}">
                      <a16:creationId xmlns:a16="http://schemas.microsoft.com/office/drawing/2014/main" id="{09B025D6-6ECB-43D2-A362-B17568CFF3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56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9" name="Line 259">
                  <a:extLst>
                    <a:ext uri="{FF2B5EF4-FFF2-40B4-BE49-F238E27FC236}">
                      <a16:creationId xmlns:a16="http://schemas.microsoft.com/office/drawing/2014/main" id="{5CC722A0-038F-4144-B564-315A2B0C77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77" y="2652"/>
                  <a:ext cx="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0" name="Line 260">
                  <a:extLst>
                    <a:ext uri="{FF2B5EF4-FFF2-40B4-BE49-F238E27FC236}">
                      <a16:creationId xmlns:a16="http://schemas.microsoft.com/office/drawing/2014/main" id="{792D7911-D70B-4414-BF22-5DB2DFA192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00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1" name="Line 261">
                  <a:extLst>
                    <a:ext uri="{FF2B5EF4-FFF2-40B4-BE49-F238E27FC236}">
                      <a16:creationId xmlns:a16="http://schemas.microsoft.com/office/drawing/2014/main" id="{5BB0E7EB-502F-45A7-A0AD-6F9356B48F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23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" name="Line 262">
                  <a:extLst>
                    <a:ext uri="{FF2B5EF4-FFF2-40B4-BE49-F238E27FC236}">
                      <a16:creationId xmlns:a16="http://schemas.microsoft.com/office/drawing/2014/main" id="{564D3C67-C959-47E8-9B8D-35AD2447C6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46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" name="Line 263">
                  <a:extLst>
                    <a:ext uri="{FF2B5EF4-FFF2-40B4-BE49-F238E27FC236}">
                      <a16:creationId xmlns:a16="http://schemas.microsoft.com/office/drawing/2014/main" id="{86F11CF4-4EB5-4B94-8701-21630986A3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69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" name="Line 264">
                  <a:extLst>
                    <a:ext uri="{FF2B5EF4-FFF2-40B4-BE49-F238E27FC236}">
                      <a16:creationId xmlns:a16="http://schemas.microsoft.com/office/drawing/2014/main" id="{38E74185-829B-4047-9FC7-BCBB6478CE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7" y="2652"/>
                  <a:ext cx="2" cy="9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" name="Line 265">
                  <a:extLst>
                    <a:ext uri="{FF2B5EF4-FFF2-40B4-BE49-F238E27FC236}">
                      <a16:creationId xmlns:a16="http://schemas.microsoft.com/office/drawing/2014/main" id="{DE716311-A9EC-4925-8811-A16DC6B05F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13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" name="Line 266">
                  <a:extLst>
                    <a:ext uri="{FF2B5EF4-FFF2-40B4-BE49-F238E27FC236}">
                      <a16:creationId xmlns:a16="http://schemas.microsoft.com/office/drawing/2014/main" id="{4C7546BF-86A9-4B4A-81A6-6B92259049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37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" name="Line 267">
                  <a:extLst>
                    <a:ext uri="{FF2B5EF4-FFF2-40B4-BE49-F238E27FC236}">
                      <a16:creationId xmlns:a16="http://schemas.microsoft.com/office/drawing/2014/main" id="{845E69FB-3430-4CF8-8FC2-5113F1BA14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60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" name="Line 268">
                  <a:extLst>
                    <a:ext uri="{FF2B5EF4-FFF2-40B4-BE49-F238E27FC236}">
                      <a16:creationId xmlns:a16="http://schemas.microsoft.com/office/drawing/2014/main" id="{20EBE766-C60D-4BE1-9A31-27ABE75FC8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83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" name="Line 269">
                  <a:extLst>
                    <a:ext uri="{FF2B5EF4-FFF2-40B4-BE49-F238E27FC236}">
                      <a16:creationId xmlns:a16="http://schemas.microsoft.com/office/drawing/2014/main" id="{0176A8A1-D303-43B6-AB26-CE32513C46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04" y="2652"/>
                  <a:ext cx="2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" name="Line 270">
                  <a:extLst>
                    <a:ext uri="{FF2B5EF4-FFF2-40B4-BE49-F238E27FC236}">
                      <a16:creationId xmlns:a16="http://schemas.microsoft.com/office/drawing/2014/main" id="{AF1E9956-9F69-4546-8BF0-7ED0E49D10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27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" name="Line 271">
                  <a:extLst>
                    <a:ext uri="{FF2B5EF4-FFF2-40B4-BE49-F238E27FC236}">
                      <a16:creationId xmlns:a16="http://schemas.microsoft.com/office/drawing/2014/main" id="{15141288-3FB9-4968-AF97-1BCA9605E2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50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" name="Line 272">
                  <a:extLst>
                    <a:ext uri="{FF2B5EF4-FFF2-40B4-BE49-F238E27FC236}">
                      <a16:creationId xmlns:a16="http://schemas.microsoft.com/office/drawing/2014/main" id="{C0341826-F544-4A43-BB2B-5DB90D83BB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73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" name="Line 273">
                  <a:extLst>
                    <a:ext uri="{FF2B5EF4-FFF2-40B4-BE49-F238E27FC236}">
                      <a16:creationId xmlns:a16="http://schemas.microsoft.com/office/drawing/2014/main" id="{247B8BF7-AFCF-4311-92B0-4069ECDD59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96" y="2652"/>
                  <a:ext cx="1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" name="Line 274">
                  <a:extLst>
                    <a:ext uri="{FF2B5EF4-FFF2-40B4-BE49-F238E27FC236}">
                      <a16:creationId xmlns:a16="http://schemas.microsoft.com/office/drawing/2014/main" id="{CD0940B3-2978-4385-BFE8-97A6635655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12" y="2652"/>
                  <a:ext cx="1" cy="59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" name="Line 275">
                  <a:extLst>
                    <a:ext uri="{FF2B5EF4-FFF2-40B4-BE49-F238E27FC236}">
                      <a16:creationId xmlns:a16="http://schemas.microsoft.com/office/drawing/2014/main" id="{418F98B8-2FB8-49D8-8BF2-AFBEDA4728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5" y="3098"/>
                  <a:ext cx="1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" name="Line 276">
                  <a:extLst>
                    <a:ext uri="{FF2B5EF4-FFF2-40B4-BE49-F238E27FC236}">
                      <a16:creationId xmlns:a16="http://schemas.microsoft.com/office/drawing/2014/main" id="{5879255A-4D42-4327-915E-38B09EB527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3216"/>
                  <a:ext cx="7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" name="Line 277">
                  <a:extLst>
                    <a:ext uri="{FF2B5EF4-FFF2-40B4-BE49-F238E27FC236}">
                      <a16:creationId xmlns:a16="http://schemas.microsoft.com/office/drawing/2014/main" id="{4677E462-E2CA-4941-8879-8BEBE1F12C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3188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" name="Line 278">
                  <a:extLst>
                    <a:ext uri="{FF2B5EF4-FFF2-40B4-BE49-F238E27FC236}">
                      <a16:creationId xmlns:a16="http://schemas.microsoft.com/office/drawing/2014/main" id="{075F7013-1D7F-4CAD-939B-2AD0A115FF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3158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" name="Line 279">
                  <a:extLst>
                    <a:ext uri="{FF2B5EF4-FFF2-40B4-BE49-F238E27FC236}">
                      <a16:creationId xmlns:a16="http://schemas.microsoft.com/office/drawing/2014/main" id="{68B6038D-ACB1-4A6C-BD00-21AC177DEA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3128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" name="Line 280">
                  <a:extLst>
                    <a:ext uri="{FF2B5EF4-FFF2-40B4-BE49-F238E27FC236}">
                      <a16:creationId xmlns:a16="http://schemas.microsoft.com/office/drawing/2014/main" id="{71C261AA-2F16-4F0C-B8E6-BEBBBA9939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5" y="2950"/>
                  <a:ext cx="1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" name="Line 281">
                  <a:extLst>
                    <a:ext uri="{FF2B5EF4-FFF2-40B4-BE49-F238E27FC236}">
                      <a16:creationId xmlns:a16="http://schemas.microsoft.com/office/drawing/2014/main" id="{72D319B0-0700-42CE-8A34-1D3EC891EC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3068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" name="Line 282">
                  <a:extLst>
                    <a:ext uri="{FF2B5EF4-FFF2-40B4-BE49-F238E27FC236}">
                      <a16:creationId xmlns:a16="http://schemas.microsoft.com/office/drawing/2014/main" id="{14FAC581-3665-40FB-A129-DE9736CC75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3038"/>
                  <a:ext cx="7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" name="Line 283">
                  <a:extLst>
                    <a:ext uri="{FF2B5EF4-FFF2-40B4-BE49-F238E27FC236}">
                      <a16:creationId xmlns:a16="http://schemas.microsoft.com/office/drawing/2014/main" id="{23795F51-AD76-49EA-BEF3-FC3A4B9770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3010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" name="Line 284">
                  <a:extLst>
                    <a:ext uri="{FF2B5EF4-FFF2-40B4-BE49-F238E27FC236}">
                      <a16:creationId xmlns:a16="http://schemas.microsoft.com/office/drawing/2014/main" id="{84039A58-092A-4072-B461-0DCCF09278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2980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5" name="Line 285">
                  <a:extLst>
                    <a:ext uri="{FF2B5EF4-FFF2-40B4-BE49-F238E27FC236}">
                      <a16:creationId xmlns:a16="http://schemas.microsoft.com/office/drawing/2014/main" id="{304C9FDF-4925-4C8B-BF35-CF6776A140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5" y="2802"/>
                  <a:ext cx="1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6" name="Line 286">
                  <a:extLst>
                    <a:ext uri="{FF2B5EF4-FFF2-40B4-BE49-F238E27FC236}">
                      <a16:creationId xmlns:a16="http://schemas.microsoft.com/office/drawing/2014/main" id="{5AA629CB-81CE-47B1-A68A-516F9F6953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2920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7" name="Line 287">
                  <a:extLst>
                    <a:ext uri="{FF2B5EF4-FFF2-40B4-BE49-F238E27FC236}">
                      <a16:creationId xmlns:a16="http://schemas.microsoft.com/office/drawing/2014/main" id="{19D2950A-B15F-48F3-86EC-BC9B16DC21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2890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" name="Line 288">
                  <a:extLst>
                    <a:ext uri="{FF2B5EF4-FFF2-40B4-BE49-F238E27FC236}">
                      <a16:creationId xmlns:a16="http://schemas.microsoft.com/office/drawing/2014/main" id="{33428F76-C207-4ECF-9BAB-6F302B519D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2860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" name="Line 289">
                  <a:extLst>
                    <a:ext uri="{FF2B5EF4-FFF2-40B4-BE49-F238E27FC236}">
                      <a16:creationId xmlns:a16="http://schemas.microsoft.com/office/drawing/2014/main" id="{5EB6FD9A-2615-4C78-85B8-2A5236E4D8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2830"/>
                  <a:ext cx="7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" name="Line 290">
                  <a:extLst>
                    <a:ext uri="{FF2B5EF4-FFF2-40B4-BE49-F238E27FC236}">
                      <a16:creationId xmlns:a16="http://schemas.microsoft.com/office/drawing/2014/main" id="{1954568D-17D8-470B-92F7-CDFFBDFB38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5" y="2652"/>
                  <a:ext cx="1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" name="Line 291">
                  <a:extLst>
                    <a:ext uri="{FF2B5EF4-FFF2-40B4-BE49-F238E27FC236}">
                      <a16:creationId xmlns:a16="http://schemas.microsoft.com/office/drawing/2014/main" id="{A1FE091F-1096-4878-AA58-83C143EB76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2772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" name="Line 292">
                  <a:extLst>
                    <a:ext uri="{FF2B5EF4-FFF2-40B4-BE49-F238E27FC236}">
                      <a16:creationId xmlns:a16="http://schemas.microsoft.com/office/drawing/2014/main" id="{8A37628E-2C21-4B41-81FB-A374E742B2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2742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" name="Line 293">
                  <a:extLst>
                    <a:ext uri="{FF2B5EF4-FFF2-40B4-BE49-F238E27FC236}">
                      <a16:creationId xmlns:a16="http://schemas.microsoft.com/office/drawing/2014/main" id="{F22CF859-A25D-44EF-9636-0EA6FC4889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2712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" name="Line 294">
                  <a:extLst>
                    <a:ext uri="{FF2B5EF4-FFF2-40B4-BE49-F238E27FC236}">
                      <a16:creationId xmlns:a16="http://schemas.microsoft.com/office/drawing/2014/main" id="{9E188398-FC98-4B26-9411-8C932B31AF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08" y="2682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" name="Line 295">
                  <a:extLst>
                    <a:ext uri="{FF2B5EF4-FFF2-40B4-BE49-F238E27FC236}">
                      <a16:creationId xmlns:a16="http://schemas.microsoft.com/office/drawing/2014/main" id="{AA19F44A-1DFA-4F4D-9A63-AF938D2948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7" y="2652"/>
                  <a:ext cx="2" cy="59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" name="Line 296">
                  <a:extLst>
                    <a:ext uri="{FF2B5EF4-FFF2-40B4-BE49-F238E27FC236}">
                      <a16:creationId xmlns:a16="http://schemas.microsoft.com/office/drawing/2014/main" id="{3B525576-B081-48F4-8304-5081CD7E26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0" y="3098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" name="Line 297">
                  <a:extLst>
                    <a:ext uri="{FF2B5EF4-FFF2-40B4-BE49-F238E27FC236}">
                      <a16:creationId xmlns:a16="http://schemas.microsoft.com/office/drawing/2014/main" id="{A513F2F3-3C21-43AC-9CBD-307D23ABFB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3216"/>
                  <a:ext cx="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" name="Line 298">
                  <a:extLst>
                    <a:ext uri="{FF2B5EF4-FFF2-40B4-BE49-F238E27FC236}">
                      <a16:creationId xmlns:a16="http://schemas.microsoft.com/office/drawing/2014/main" id="{47300801-A5DA-4C65-A6D1-1D94FC5756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3188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9" name="Line 299">
                  <a:extLst>
                    <a:ext uri="{FF2B5EF4-FFF2-40B4-BE49-F238E27FC236}">
                      <a16:creationId xmlns:a16="http://schemas.microsoft.com/office/drawing/2014/main" id="{DE27E4A4-A86D-4CCD-961A-514F44F4CB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3158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0" name="Line 300">
                  <a:extLst>
                    <a:ext uri="{FF2B5EF4-FFF2-40B4-BE49-F238E27FC236}">
                      <a16:creationId xmlns:a16="http://schemas.microsoft.com/office/drawing/2014/main" id="{65D93C84-3A4A-4714-BA18-C8E508B922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3128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1" name="Line 301">
                  <a:extLst>
                    <a:ext uri="{FF2B5EF4-FFF2-40B4-BE49-F238E27FC236}">
                      <a16:creationId xmlns:a16="http://schemas.microsoft.com/office/drawing/2014/main" id="{826DCCF8-E386-469D-BF65-1E4E0EF702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0" y="2950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2" name="Line 302">
                  <a:extLst>
                    <a:ext uri="{FF2B5EF4-FFF2-40B4-BE49-F238E27FC236}">
                      <a16:creationId xmlns:a16="http://schemas.microsoft.com/office/drawing/2014/main" id="{94FFE7AB-7B17-4E56-94BE-9F8DE44ED4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3068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3" name="Line 303">
                  <a:extLst>
                    <a:ext uri="{FF2B5EF4-FFF2-40B4-BE49-F238E27FC236}">
                      <a16:creationId xmlns:a16="http://schemas.microsoft.com/office/drawing/2014/main" id="{261E5277-A38E-463E-B52C-BD06F338EB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3038"/>
                  <a:ext cx="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4" name="Line 304">
                  <a:extLst>
                    <a:ext uri="{FF2B5EF4-FFF2-40B4-BE49-F238E27FC236}">
                      <a16:creationId xmlns:a16="http://schemas.microsoft.com/office/drawing/2014/main" id="{47DBA997-54F8-4487-BE8B-6BBA3873A1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3010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5" name="Line 305">
                  <a:extLst>
                    <a:ext uri="{FF2B5EF4-FFF2-40B4-BE49-F238E27FC236}">
                      <a16:creationId xmlns:a16="http://schemas.microsoft.com/office/drawing/2014/main" id="{0C898F7D-295F-4568-8A69-92EB8A3A3C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2980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6" name="Line 306">
                  <a:extLst>
                    <a:ext uri="{FF2B5EF4-FFF2-40B4-BE49-F238E27FC236}">
                      <a16:creationId xmlns:a16="http://schemas.microsoft.com/office/drawing/2014/main" id="{F36E7CD0-B13F-4CA9-B827-659FB65F9D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0" y="2802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7" name="Line 307">
                  <a:extLst>
                    <a:ext uri="{FF2B5EF4-FFF2-40B4-BE49-F238E27FC236}">
                      <a16:creationId xmlns:a16="http://schemas.microsoft.com/office/drawing/2014/main" id="{FB5904D8-05EF-438C-AAA8-EB470AB44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2920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" name="Line 308">
                  <a:extLst>
                    <a:ext uri="{FF2B5EF4-FFF2-40B4-BE49-F238E27FC236}">
                      <a16:creationId xmlns:a16="http://schemas.microsoft.com/office/drawing/2014/main" id="{63C45B55-C2D0-402D-A833-3EF8724345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2890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" name="Line 309">
                  <a:extLst>
                    <a:ext uri="{FF2B5EF4-FFF2-40B4-BE49-F238E27FC236}">
                      <a16:creationId xmlns:a16="http://schemas.microsoft.com/office/drawing/2014/main" id="{A503EB5C-51DF-4983-9149-6F07B3B428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2860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" name="Line 310">
                  <a:extLst>
                    <a:ext uri="{FF2B5EF4-FFF2-40B4-BE49-F238E27FC236}">
                      <a16:creationId xmlns:a16="http://schemas.microsoft.com/office/drawing/2014/main" id="{713F169E-582A-4158-81BA-631E8C60F2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2830"/>
                  <a:ext cx="2" cy="2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1" name="Line 311">
                  <a:extLst>
                    <a:ext uri="{FF2B5EF4-FFF2-40B4-BE49-F238E27FC236}">
                      <a16:creationId xmlns:a16="http://schemas.microsoft.com/office/drawing/2014/main" id="{1B78AFE7-2E94-4C64-9A88-889FF8FA6F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0" y="2652"/>
                  <a:ext cx="7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2" name="Line 312">
                  <a:extLst>
                    <a:ext uri="{FF2B5EF4-FFF2-40B4-BE49-F238E27FC236}">
                      <a16:creationId xmlns:a16="http://schemas.microsoft.com/office/drawing/2014/main" id="{857842B5-E6EC-4DC1-8436-D2906DDFE1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2772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" name="Line 313">
                  <a:extLst>
                    <a:ext uri="{FF2B5EF4-FFF2-40B4-BE49-F238E27FC236}">
                      <a16:creationId xmlns:a16="http://schemas.microsoft.com/office/drawing/2014/main" id="{20F63146-8F45-4E73-B511-B46DA23DEE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2742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" name="Line 314">
                  <a:extLst>
                    <a:ext uri="{FF2B5EF4-FFF2-40B4-BE49-F238E27FC236}">
                      <a16:creationId xmlns:a16="http://schemas.microsoft.com/office/drawing/2014/main" id="{0DFCF0B0-5A61-42B1-8BA6-9422017DCF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2712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5" name="Line 315">
                  <a:extLst>
                    <a:ext uri="{FF2B5EF4-FFF2-40B4-BE49-F238E27FC236}">
                      <a16:creationId xmlns:a16="http://schemas.microsoft.com/office/drawing/2014/main" id="{4DD743E6-6A3F-45EF-B106-018B9540EC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15" y="2682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6" name="Line 316">
                  <a:extLst>
                    <a:ext uri="{FF2B5EF4-FFF2-40B4-BE49-F238E27FC236}">
                      <a16:creationId xmlns:a16="http://schemas.microsoft.com/office/drawing/2014/main" id="{C337486A-A378-4D33-8F68-988874D78F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39" y="2652"/>
                  <a:ext cx="1" cy="594"/>
                </a:xfrm>
                <a:prstGeom prst="line">
                  <a:avLst/>
                </a:prstGeom>
                <a:noFill/>
                <a:ln w="3175">
                  <a:solidFill>
                    <a:srgbClr val="0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7" name="Line 317">
                  <a:extLst>
                    <a:ext uri="{FF2B5EF4-FFF2-40B4-BE49-F238E27FC236}">
                      <a16:creationId xmlns:a16="http://schemas.microsoft.com/office/drawing/2014/main" id="{18AB80A5-730B-48F0-9EA7-FF23F8E57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6" y="2652"/>
                  <a:ext cx="1" cy="594"/>
                </a:xfrm>
                <a:prstGeom prst="line">
                  <a:avLst/>
                </a:prstGeom>
                <a:noFill/>
                <a:ln w="3175">
                  <a:solidFill>
                    <a:srgbClr val="0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" name="Line 318">
                  <a:extLst>
                    <a:ext uri="{FF2B5EF4-FFF2-40B4-BE49-F238E27FC236}">
                      <a16:creationId xmlns:a16="http://schemas.microsoft.com/office/drawing/2014/main" id="{6B7AB06E-56D3-4CD5-BDAD-69A27C6656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90" y="2652"/>
                  <a:ext cx="3" cy="594"/>
                </a:xfrm>
                <a:prstGeom prst="line">
                  <a:avLst/>
                </a:prstGeom>
                <a:noFill/>
                <a:ln w="3175">
                  <a:solidFill>
                    <a:srgbClr val="0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" name="Line 319">
                  <a:extLst>
                    <a:ext uri="{FF2B5EF4-FFF2-40B4-BE49-F238E27FC236}">
                      <a16:creationId xmlns:a16="http://schemas.microsoft.com/office/drawing/2014/main" id="{0556E5F7-3C4A-48CE-9960-CE8C89C5A5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12" y="3098"/>
                  <a:ext cx="905" cy="1"/>
                </a:xfrm>
                <a:prstGeom prst="line">
                  <a:avLst/>
                </a:prstGeom>
                <a:noFill/>
                <a:ln w="3175">
                  <a:solidFill>
                    <a:srgbClr val="0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" name="Line 320">
                  <a:extLst>
                    <a:ext uri="{FF2B5EF4-FFF2-40B4-BE49-F238E27FC236}">
                      <a16:creationId xmlns:a16="http://schemas.microsoft.com/office/drawing/2014/main" id="{7C5E0A19-CB29-4BDF-9987-D50BE2DC8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12" y="2950"/>
                  <a:ext cx="905" cy="1"/>
                </a:xfrm>
                <a:prstGeom prst="line">
                  <a:avLst/>
                </a:prstGeom>
                <a:noFill/>
                <a:ln w="3175">
                  <a:solidFill>
                    <a:srgbClr val="0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1" name="Line 321">
                  <a:extLst>
                    <a:ext uri="{FF2B5EF4-FFF2-40B4-BE49-F238E27FC236}">
                      <a16:creationId xmlns:a16="http://schemas.microsoft.com/office/drawing/2014/main" id="{6F0992DD-0D5F-4AD3-B00F-B283DA4B8E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12" y="2802"/>
                  <a:ext cx="905" cy="1"/>
                </a:xfrm>
                <a:prstGeom prst="line">
                  <a:avLst/>
                </a:prstGeom>
                <a:noFill/>
                <a:ln w="3175">
                  <a:solidFill>
                    <a:srgbClr val="0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2" name="Rectangle 322">
                  <a:extLst>
                    <a:ext uri="{FF2B5EF4-FFF2-40B4-BE49-F238E27FC236}">
                      <a16:creationId xmlns:a16="http://schemas.microsoft.com/office/drawing/2014/main" id="{7A812823-F49A-4BFE-9ACA-12E0EA02EA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5" y="3188"/>
                  <a:ext cx="44" cy="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13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3" name="Rectangle 323">
                  <a:extLst>
                    <a:ext uri="{FF2B5EF4-FFF2-40B4-BE49-F238E27FC236}">
                      <a16:creationId xmlns:a16="http://schemas.microsoft.com/office/drawing/2014/main" id="{585C0D66-DDBF-488A-983A-CEFA9940A3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7" y="3220"/>
                  <a:ext cx="44" cy="1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13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4" name="Rectangle 324">
                  <a:extLst>
                    <a:ext uri="{FF2B5EF4-FFF2-40B4-BE49-F238E27FC236}">
                      <a16:creationId xmlns:a16="http://schemas.microsoft.com/office/drawing/2014/main" id="{F3AE2055-0F54-4838-AFBC-C07455AEE8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6" y="3220"/>
                  <a:ext cx="44" cy="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13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5" name="Rectangle 325">
                  <a:extLst>
                    <a:ext uri="{FF2B5EF4-FFF2-40B4-BE49-F238E27FC236}">
                      <a16:creationId xmlns:a16="http://schemas.microsoft.com/office/drawing/2014/main" id="{48BB48C0-C56C-4752-9660-D71930EE51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90" y="3220"/>
                  <a:ext cx="44" cy="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13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6" name="Rectangle 326">
                  <a:extLst>
                    <a:ext uri="{FF2B5EF4-FFF2-40B4-BE49-F238E27FC236}">
                      <a16:creationId xmlns:a16="http://schemas.microsoft.com/office/drawing/2014/main" id="{A015A329-C4BD-43D3-B423-1FCB9DBEB1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17" y="3220"/>
                  <a:ext cx="44" cy="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13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7" name="Rectangle 327">
                  <a:extLst>
                    <a:ext uri="{FF2B5EF4-FFF2-40B4-BE49-F238E27FC236}">
                      <a16:creationId xmlns:a16="http://schemas.microsoft.com/office/drawing/2014/main" id="{98A18E06-6E85-485E-A5E1-FD5E44CB80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9" y="3232"/>
                  <a:ext cx="46" cy="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78" name="Rectangle 328">
                  <a:extLst>
                    <a:ext uri="{FF2B5EF4-FFF2-40B4-BE49-F238E27FC236}">
                      <a16:creationId xmlns:a16="http://schemas.microsoft.com/office/drawing/2014/main" id="{32A9BFFF-5A75-4857-822F-53C53BA1B0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1" y="3193"/>
                  <a:ext cx="44" cy="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13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9" name="Rectangle 329">
                  <a:extLst>
                    <a:ext uri="{FF2B5EF4-FFF2-40B4-BE49-F238E27FC236}">
                      <a16:creationId xmlns:a16="http://schemas.microsoft.com/office/drawing/2014/main" id="{5A85C908-1D12-4D8A-BF35-23E9006BB1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9" y="3082"/>
                  <a:ext cx="46" cy="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80" name="Rectangle 330">
                  <a:extLst>
                    <a:ext uri="{FF2B5EF4-FFF2-40B4-BE49-F238E27FC236}">
                      <a16:creationId xmlns:a16="http://schemas.microsoft.com/office/drawing/2014/main" id="{41E7A72D-D1AF-4614-9CA6-4F612A4985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1" y="3042"/>
                  <a:ext cx="44" cy="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13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1" name="Rectangle 331">
                  <a:extLst>
                    <a:ext uri="{FF2B5EF4-FFF2-40B4-BE49-F238E27FC236}">
                      <a16:creationId xmlns:a16="http://schemas.microsoft.com/office/drawing/2014/main" id="{F0A10DDF-FD29-43AF-A28E-FD2A0D89B7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1" y="2895"/>
                  <a:ext cx="44" cy="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13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2" name="Rectangle 332">
                  <a:extLst>
                    <a:ext uri="{FF2B5EF4-FFF2-40B4-BE49-F238E27FC236}">
                      <a16:creationId xmlns:a16="http://schemas.microsoft.com/office/drawing/2014/main" id="{A846B4C8-0FAE-4125-AF21-70CF93BD2A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1" y="2747"/>
                  <a:ext cx="44" cy="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13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3" name="Rectangle 333">
                  <a:extLst>
                    <a:ext uri="{FF2B5EF4-FFF2-40B4-BE49-F238E27FC236}">
                      <a16:creationId xmlns:a16="http://schemas.microsoft.com/office/drawing/2014/main" id="{2892F1C3-B5E6-469B-8998-05608A2D7C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1" y="2636"/>
                  <a:ext cx="44" cy="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84" name="Rectangle 334">
                  <a:extLst>
                    <a:ext uri="{FF2B5EF4-FFF2-40B4-BE49-F238E27FC236}">
                      <a16:creationId xmlns:a16="http://schemas.microsoft.com/office/drawing/2014/main" id="{77ECFA66-9191-4EBB-8D16-96AE7E17B8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9" y="2633"/>
                  <a:ext cx="13" cy="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4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5" name="Rectangle 335">
                  <a:extLst>
                    <a:ext uri="{FF2B5EF4-FFF2-40B4-BE49-F238E27FC236}">
                      <a16:creationId xmlns:a16="http://schemas.microsoft.com/office/drawing/2014/main" id="{845129D5-99C5-402C-B832-72348C7F42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1" y="2599"/>
                  <a:ext cx="44" cy="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13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6" name="Rectangle 336">
                  <a:extLst>
                    <a:ext uri="{FF2B5EF4-FFF2-40B4-BE49-F238E27FC236}">
                      <a16:creationId xmlns:a16="http://schemas.microsoft.com/office/drawing/2014/main" id="{2DBEDDD2-74AB-4BAB-9A0D-CBA58F13A8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00" y="3227"/>
                  <a:ext cx="44" cy="1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2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r>
                    <a:rPr lang="sv-SE" altLang="en-US" sz="1300" b="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 </a:t>
                  </a:r>
                  <a:endParaRPr lang="sv-SE" altLang="en-US" sz="2400" b="0">
                    <a:solidFill>
                      <a:schemeClr val="tx1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7" name="Freeform 337">
                  <a:extLst>
                    <a:ext uri="{FF2B5EF4-FFF2-40B4-BE49-F238E27FC236}">
                      <a16:creationId xmlns:a16="http://schemas.microsoft.com/office/drawing/2014/main" id="{8F8F4DC6-10FE-4B5D-9B47-5ABC4A9AF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4" y="2735"/>
                  <a:ext cx="899" cy="431"/>
                </a:xfrm>
                <a:custGeom>
                  <a:avLst/>
                  <a:gdLst>
                    <a:gd name="T0" fmla="*/ 11 w 893"/>
                    <a:gd name="T1" fmla="*/ 2638 h 373"/>
                    <a:gd name="T2" fmla="*/ 37 w 893"/>
                    <a:gd name="T3" fmla="*/ 1506 h 373"/>
                    <a:gd name="T4" fmla="*/ 62 w 893"/>
                    <a:gd name="T5" fmla="*/ 517 h 373"/>
                    <a:gd name="T6" fmla="*/ 107 w 893"/>
                    <a:gd name="T7" fmla="*/ 89 h 373"/>
                    <a:gd name="T8" fmla="*/ 131 w 893"/>
                    <a:gd name="T9" fmla="*/ 89 h 373"/>
                    <a:gd name="T10" fmla="*/ 156 w 893"/>
                    <a:gd name="T11" fmla="*/ 595 h 373"/>
                    <a:gd name="T12" fmla="*/ 181 w 893"/>
                    <a:gd name="T13" fmla="*/ 1575 h 373"/>
                    <a:gd name="T14" fmla="*/ 206 w 893"/>
                    <a:gd name="T15" fmla="*/ 2920 h 373"/>
                    <a:gd name="T16" fmla="*/ 238 w 893"/>
                    <a:gd name="T17" fmla="*/ 4252 h 373"/>
                    <a:gd name="T18" fmla="*/ 276 w 893"/>
                    <a:gd name="T19" fmla="*/ 5389 h 373"/>
                    <a:gd name="T20" fmla="*/ 302 w 893"/>
                    <a:gd name="T21" fmla="*/ 6308 h 373"/>
                    <a:gd name="T22" fmla="*/ 327 w 893"/>
                    <a:gd name="T23" fmla="*/ 6705 h 373"/>
                    <a:gd name="T24" fmla="*/ 351 w 893"/>
                    <a:gd name="T25" fmla="*/ 6560 h 373"/>
                    <a:gd name="T26" fmla="*/ 377 w 893"/>
                    <a:gd name="T27" fmla="*/ 5923 h 373"/>
                    <a:gd name="T28" fmla="*/ 415 w 893"/>
                    <a:gd name="T29" fmla="*/ 4969 h 373"/>
                    <a:gd name="T30" fmla="*/ 446 w 893"/>
                    <a:gd name="T31" fmla="*/ 3632 h 373"/>
                    <a:gd name="T32" fmla="*/ 471 w 893"/>
                    <a:gd name="T33" fmla="*/ 2320 h 373"/>
                    <a:gd name="T34" fmla="*/ 496 w 893"/>
                    <a:gd name="T35" fmla="*/ 1128 h 373"/>
                    <a:gd name="T36" fmla="*/ 518 w 893"/>
                    <a:gd name="T37" fmla="*/ 335 h 373"/>
                    <a:gd name="T38" fmla="*/ 549 w 893"/>
                    <a:gd name="T39" fmla="*/ 0 h 373"/>
                    <a:gd name="T40" fmla="*/ 582 w 893"/>
                    <a:gd name="T41" fmla="*/ 184 h 373"/>
                    <a:gd name="T42" fmla="*/ 612 w 893"/>
                    <a:gd name="T43" fmla="*/ 884 h 373"/>
                    <a:gd name="T44" fmla="*/ 638 w 893"/>
                    <a:gd name="T45" fmla="*/ 1933 h 373"/>
                    <a:gd name="T46" fmla="*/ 663 w 893"/>
                    <a:gd name="T47" fmla="*/ 3245 h 373"/>
                    <a:gd name="T48" fmla="*/ 692 w 893"/>
                    <a:gd name="T49" fmla="*/ 4601 h 373"/>
                    <a:gd name="T50" fmla="*/ 723 w 893"/>
                    <a:gd name="T51" fmla="*/ 5781 h 373"/>
                    <a:gd name="T52" fmla="*/ 755 w 893"/>
                    <a:gd name="T53" fmla="*/ 6475 h 373"/>
                    <a:gd name="T54" fmla="*/ 783 w 893"/>
                    <a:gd name="T55" fmla="*/ 6705 h 373"/>
                    <a:gd name="T56" fmla="*/ 807 w 893"/>
                    <a:gd name="T57" fmla="*/ 6475 h 373"/>
                    <a:gd name="T58" fmla="*/ 834 w 893"/>
                    <a:gd name="T59" fmla="*/ 5677 h 373"/>
                    <a:gd name="T60" fmla="*/ 864 w 893"/>
                    <a:gd name="T61" fmla="*/ 4601 h 373"/>
                    <a:gd name="T62" fmla="*/ 895 w 893"/>
                    <a:gd name="T63" fmla="*/ 3245 h 373"/>
                    <a:gd name="T64" fmla="*/ 925 w 893"/>
                    <a:gd name="T65" fmla="*/ 1933 h 373"/>
                    <a:gd name="T66" fmla="*/ 953 w 893"/>
                    <a:gd name="T67" fmla="*/ 884 h 373"/>
                    <a:gd name="T68" fmla="*/ 979 w 893"/>
                    <a:gd name="T69" fmla="*/ 184 h 373"/>
                    <a:gd name="T70" fmla="*/ 1008 w 893"/>
                    <a:gd name="T71" fmla="*/ 0 h 37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893"/>
                    <a:gd name="T109" fmla="*/ 0 h 373"/>
                    <a:gd name="T110" fmla="*/ 893 w 893"/>
                    <a:gd name="T111" fmla="*/ 373 h 37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893" h="373">
                      <a:moveTo>
                        <a:pt x="0" y="186"/>
                      </a:moveTo>
                      <a:lnTo>
                        <a:pt x="11" y="147"/>
                      </a:lnTo>
                      <a:lnTo>
                        <a:pt x="25" y="114"/>
                      </a:lnTo>
                      <a:lnTo>
                        <a:pt x="37" y="84"/>
                      </a:lnTo>
                      <a:lnTo>
                        <a:pt x="50" y="54"/>
                      </a:lnTo>
                      <a:lnTo>
                        <a:pt x="62" y="29"/>
                      </a:lnTo>
                      <a:lnTo>
                        <a:pt x="75" y="15"/>
                      </a:lnTo>
                      <a:lnTo>
                        <a:pt x="87" y="5"/>
                      </a:lnTo>
                      <a:lnTo>
                        <a:pt x="101" y="0"/>
                      </a:lnTo>
                      <a:lnTo>
                        <a:pt x="111" y="5"/>
                      </a:lnTo>
                      <a:lnTo>
                        <a:pt x="126" y="15"/>
                      </a:lnTo>
                      <a:lnTo>
                        <a:pt x="136" y="33"/>
                      </a:lnTo>
                      <a:lnTo>
                        <a:pt x="147" y="59"/>
                      </a:lnTo>
                      <a:lnTo>
                        <a:pt x="161" y="88"/>
                      </a:lnTo>
                      <a:lnTo>
                        <a:pt x="172" y="123"/>
                      </a:lnTo>
                      <a:lnTo>
                        <a:pt x="186" y="162"/>
                      </a:lnTo>
                      <a:lnTo>
                        <a:pt x="196" y="197"/>
                      </a:lnTo>
                      <a:lnTo>
                        <a:pt x="211" y="236"/>
                      </a:lnTo>
                      <a:lnTo>
                        <a:pt x="222" y="271"/>
                      </a:lnTo>
                      <a:lnTo>
                        <a:pt x="236" y="299"/>
                      </a:lnTo>
                      <a:lnTo>
                        <a:pt x="247" y="329"/>
                      </a:lnTo>
                      <a:lnTo>
                        <a:pt x="262" y="350"/>
                      </a:lnTo>
                      <a:lnTo>
                        <a:pt x="272" y="364"/>
                      </a:lnTo>
                      <a:lnTo>
                        <a:pt x="287" y="373"/>
                      </a:lnTo>
                      <a:lnTo>
                        <a:pt x="297" y="373"/>
                      </a:lnTo>
                      <a:lnTo>
                        <a:pt x="311" y="364"/>
                      </a:lnTo>
                      <a:lnTo>
                        <a:pt x="322" y="355"/>
                      </a:lnTo>
                      <a:lnTo>
                        <a:pt x="336" y="329"/>
                      </a:lnTo>
                      <a:lnTo>
                        <a:pt x="347" y="306"/>
                      </a:lnTo>
                      <a:lnTo>
                        <a:pt x="361" y="276"/>
                      </a:lnTo>
                      <a:lnTo>
                        <a:pt x="372" y="241"/>
                      </a:lnTo>
                      <a:lnTo>
                        <a:pt x="386" y="202"/>
                      </a:lnTo>
                      <a:lnTo>
                        <a:pt x="396" y="167"/>
                      </a:lnTo>
                      <a:lnTo>
                        <a:pt x="411" y="128"/>
                      </a:lnTo>
                      <a:lnTo>
                        <a:pt x="422" y="93"/>
                      </a:lnTo>
                      <a:lnTo>
                        <a:pt x="436" y="63"/>
                      </a:lnTo>
                      <a:lnTo>
                        <a:pt x="447" y="40"/>
                      </a:lnTo>
                      <a:lnTo>
                        <a:pt x="458" y="19"/>
                      </a:lnTo>
                      <a:lnTo>
                        <a:pt x="472" y="5"/>
                      </a:lnTo>
                      <a:lnTo>
                        <a:pt x="482" y="0"/>
                      </a:lnTo>
                      <a:lnTo>
                        <a:pt x="497" y="0"/>
                      </a:lnTo>
                      <a:lnTo>
                        <a:pt x="507" y="10"/>
                      </a:lnTo>
                      <a:lnTo>
                        <a:pt x="522" y="29"/>
                      </a:lnTo>
                      <a:lnTo>
                        <a:pt x="532" y="49"/>
                      </a:lnTo>
                      <a:lnTo>
                        <a:pt x="547" y="79"/>
                      </a:lnTo>
                      <a:lnTo>
                        <a:pt x="558" y="107"/>
                      </a:lnTo>
                      <a:lnTo>
                        <a:pt x="572" y="147"/>
                      </a:lnTo>
                      <a:lnTo>
                        <a:pt x="583" y="181"/>
                      </a:lnTo>
                      <a:lnTo>
                        <a:pt x="597" y="221"/>
                      </a:lnTo>
                      <a:lnTo>
                        <a:pt x="608" y="255"/>
                      </a:lnTo>
                      <a:lnTo>
                        <a:pt x="621" y="290"/>
                      </a:lnTo>
                      <a:lnTo>
                        <a:pt x="633" y="320"/>
                      </a:lnTo>
                      <a:lnTo>
                        <a:pt x="647" y="339"/>
                      </a:lnTo>
                      <a:lnTo>
                        <a:pt x="658" y="359"/>
                      </a:lnTo>
                      <a:lnTo>
                        <a:pt x="672" y="369"/>
                      </a:lnTo>
                      <a:lnTo>
                        <a:pt x="683" y="373"/>
                      </a:lnTo>
                      <a:lnTo>
                        <a:pt x="697" y="369"/>
                      </a:lnTo>
                      <a:lnTo>
                        <a:pt x="707" y="359"/>
                      </a:lnTo>
                      <a:lnTo>
                        <a:pt x="722" y="339"/>
                      </a:lnTo>
                      <a:lnTo>
                        <a:pt x="732" y="315"/>
                      </a:lnTo>
                      <a:lnTo>
                        <a:pt x="747" y="285"/>
                      </a:lnTo>
                      <a:lnTo>
                        <a:pt x="757" y="255"/>
                      </a:lnTo>
                      <a:lnTo>
                        <a:pt x="769" y="216"/>
                      </a:lnTo>
                      <a:lnTo>
                        <a:pt x="783" y="181"/>
                      </a:lnTo>
                      <a:lnTo>
                        <a:pt x="793" y="142"/>
                      </a:lnTo>
                      <a:lnTo>
                        <a:pt x="808" y="107"/>
                      </a:lnTo>
                      <a:lnTo>
                        <a:pt x="818" y="79"/>
                      </a:lnTo>
                      <a:lnTo>
                        <a:pt x="833" y="49"/>
                      </a:lnTo>
                      <a:lnTo>
                        <a:pt x="843" y="24"/>
                      </a:lnTo>
                      <a:lnTo>
                        <a:pt x="858" y="10"/>
                      </a:lnTo>
                      <a:lnTo>
                        <a:pt x="868" y="0"/>
                      </a:lnTo>
                      <a:lnTo>
                        <a:pt x="883" y="0"/>
                      </a:lnTo>
                      <a:lnTo>
                        <a:pt x="893" y="5"/>
                      </a:lnTo>
                    </a:path>
                  </a:pathLst>
                </a:custGeom>
                <a:noFill/>
                <a:ln w="9525">
                  <a:solidFill>
                    <a:srgbClr val="33CC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2" name="Rectangle 338">
                <a:extLst>
                  <a:ext uri="{FF2B5EF4-FFF2-40B4-BE49-F238E27FC236}">
                    <a16:creationId xmlns:a16="http://schemas.microsoft.com/office/drawing/2014/main" id="{6075F81B-A405-4646-977F-BE231EB84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5" y="3236"/>
                <a:ext cx="59" cy="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-1.0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Rectangle 339">
                <a:extLst>
                  <a:ext uri="{FF2B5EF4-FFF2-40B4-BE49-F238E27FC236}">
                    <a16:creationId xmlns:a16="http://schemas.microsoft.com/office/drawing/2014/main" id="{3CFD269A-A5A1-4FB1-B253-09DB6DD88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5" y="3086"/>
                <a:ext cx="59" cy="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-0.5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Rectangle 340">
                <a:extLst>
                  <a:ext uri="{FF2B5EF4-FFF2-40B4-BE49-F238E27FC236}">
                    <a16:creationId xmlns:a16="http://schemas.microsoft.com/office/drawing/2014/main" id="{7CF811E3-5864-4C57-BD95-B17A8A48E5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2936"/>
                <a:ext cx="55" cy="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 0.0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Rectangle 341">
                <a:extLst>
                  <a:ext uri="{FF2B5EF4-FFF2-40B4-BE49-F238E27FC236}">
                    <a16:creationId xmlns:a16="http://schemas.microsoft.com/office/drawing/2014/main" id="{C762CAC6-9A19-48CB-BC1A-380A9E7337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2787"/>
                <a:ext cx="55" cy="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 0.5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Rectangle 342">
                <a:extLst>
                  <a:ext uri="{FF2B5EF4-FFF2-40B4-BE49-F238E27FC236}">
                    <a16:creationId xmlns:a16="http://schemas.microsoft.com/office/drawing/2014/main" id="{4DF55FA4-8C3E-4759-B5AE-43794AD96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" y="2637"/>
                <a:ext cx="55" cy="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 1.0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8" name="Rectangle 343">
              <a:extLst>
                <a:ext uri="{FF2B5EF4-FFF2-40B4-BE49-F238E27FC236}">
                  <a16:creationId xmlns:a16="http://schemas.microsoft.com/office/drawing/2014/main" id="{4100A672-75F3-4C3A-97BF-91A765B9C24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45" y="3022"/>
              <a:ext cx="1088" cy="59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b="0">
                  <a:solidFill>
                    <a:schemeClr val="tx1"/>
                  </a:solidFill>
                  <a:cs typeface="Arial" panose="020B0604020202020204" pitchFamily="34" charset="0"/>
                </a:rPr>
                <a:t>~</a:t>
              </a:r>
            </a:p>
          </p:txBody>
        </p:sp>
        <p:sp>
          <p:nvSpPr>
            <p:cNvPr id="199" name="Oval 344">
              <a:extLst>
                <a:ext uri="{FF2B5EF4-FFF2-40B4-BE49-F238E27FC236}">
                  <a16:creationId xmlns:a16="http://schemas.microsoft.com/office/drawing/2014/main" id="{0A517604-A337-4AD0-BB51-B7DD64F45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3204"/>
              <a:ext cx="238" cy="23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b="0">
                  <a:solidFill>
                    <a:schemeClr val="tx1"/>
                  </a:solidFill>
                  <a:cs typeface="Arial" panose="020B0604020202020204" pitchFamily="34" charset="0"/>
                </a:rPr>
                <a:t>M</a:t>
              </a:r>
              <a:endParaRPr lang="en-US" altLang="en-US" sz="20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0" name="Rectangle 345">
              <a:extLst>
                <a:ext uri="{FF2B5EF4-FFF2-40B4-BE49-F238E27FC236}">
                  <a16:creationId xmlns:a16="http://schemas.microsoft.com/office/drawing/2014/main" id="{0A2D8C75-3B2B-4704-9E38-A85B46406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3159"/>
              <a:ext cx="272" cy="3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endParaRPr lang="en-US" altLang="en-US" sz="80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1" name="Line 346">
              <a:extLst>
                <a:ext uri="{FF2B5EF4-FFF2-40B4-BE49-F238E27FC236}">
                  <a16:creationId xmlns:a16="http://schemas.microsoft.com/office/drawing/2014/main" id="{D296DB3B-60DA-4447-B880-38A661A68F8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240" y="3119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Line 347">
              <a:extLst>
                <a:ext uri="{FF2B5EF4-FFF2-40B4-BE49-F238E27FC236}">
                  <a16:creationId xmlns:a16="http://schemas.microsoft.com/office/drawing/2014/main" id="{7BF8A68C-71B1-4C3D-A5BC-2924AD60A4A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319" y="3301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3" name="Group 348">
              <a:extLst>
                <a:ext uri="{FF2B5EF4-FFF2-40B4-BE49-F238E27FC236}">
                  <a16:creationId xmlns:a16="http://schemas.microsoft.com/office/drawing/2014/main" id="{807AB572-F5DA-4D02-97CD-62C95B32A53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367" y="3353"/>
              <a:ext cx="104" cy="46"/>
              <a:chOff x="1596" y="2840"/>
              <a:chExt cx="104" cy="46"/>
            </a:xfrm>
          </p:grpSpPr>
          <p:grpSp>
            <p:nvGrpSpPr>
              <p:cNvPr id="225" name="Group 349">
                <a:extLst>
                  <a:ext uri="{FF2B5EF4-FFF2-40B4-BE49-F238E27FC236}">
                    <a16:creationId xmlns:a16="http://schemas.microsoft.com/office/drawing/2014/main" id="{A0D42463-C0C3-47F8-9460-B8087A2062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5" y="2840"/>
                <a:ext cx="45" cy="46"/>
                <a:chOff x="1655" y="2840"/>
                <a:chExt cx="45" cy="46"/>
              </a:xfrm>
            </p:grpSpPr>
            <p:sp>
              <p:nvSpPr>
                <p:cNvPr id="229" name="Line 350">
                  <a:extLst>
                    <a:ext uri="{FF2B5EF4-FFF2-40B4-BE49-F238E27FC236}">
                      <a16:creationId xmlns:a16="http://schemas.microsoft.com/office/drawing/2014/main" id="{3F977091-8C1F-4292-A9A1-53F5812D5C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55" y="28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Line 351">
                  <a:extLst>
                    <a:ext uri="{FF2B5EF4-FFF2-40B4-BE49-F238E27FC236}">
                      <a16:creationId xmlns:a16="http://schemas.microsoft.com/office/drawing/2014/main" id="{ADDB4A76-748D-4D80-A014-05FC778A48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55" y="2862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352">
                <a:extLst>
                  <a:ext uri="{FF2B5EF4-FFF2-40B4-BE49-F238E27FC236}">
                    <a16:creationId xmlns:a16="http://schemas.microsoft.com/office/drawing/2014/main" id="{FB4357C5-11F7-4F21-87A9-AF9A645729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96" y="2840"/>
                <a:ext cx="45" cy="46"/>
                <a:chOff x="1565" y="2840"/>
                <a:chExt cx="45" cy="46"/>
              </a:xfrm>
            </p:grpSpPr>
            <p:sp>
              <p:nvSpPr>
                <p:cNvPr id="227" name="Line 353">
                  <a:extLst>
                    <a:ext uri="{FF2B5EF4-FFF2-40B4-BE49-F238E27FC236}">
                      <a16:creationId xmlns:a16="http://schemas.microsoft.com/office/drawing/2014/main" id="{185DCFA2-1614-4C5B-BFB9-AA6A0B54A2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10" y="2840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" name="Line 354">
                  <a:extLst>
                    <a:ext uri="{FF2B5EF4-FFF2-40B4-BE49-F238E27FC236}">
                      <a16:creationId xmlns:a16="http://schemas.microsoft.com/office/drawing/2014/main" id="{73BF7A59-B51F-4DA1-A2CB-1EA74B239B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65" y="2862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04" name="Rectangle 355">
              <a:extLst>
                <a:ext uri="{FF2B5EF4-FFF2-40B4-BE49-F238E27FC236}">
                  <a16:creationId xmlns:a16="http://schemas.microsoft.com/office/drawing/2014/main" id="{CDD8EADD-6969-45D3-83F5-06AA5CF2E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3293"/>
              <a:ext cx="116" cy="5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" name="Rectangle 356">
              <a:extLst>
                <a:ext uri="{FF2B5EF4-FFF2-40B4-BE49-F238E27FC236}">
                  <a16:creationId xmlns:a16="http://schemas.microsoft.com/office/drawing/2014/main" id="{F9645438-1B62-4E59-A782-1233DE55D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0" y="3293"/>
              <a:ext cx="116" cy="5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6" name="Line 357">
              <a:extLst>
                <a:ext uri="{FF2B5EF4-FFF2-40B4-BE49-F238E27FC236}">
                  <a16:creationId xmlns:a16="http://schemas.microsoft.com/office/drawing/2014/main" id="{5FF06D36-D206-434B-955F-245E0E15822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2517" y="3233"/>
              <a:ext cx="0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Line 358">
              <a:extLst>
                <a:ext uri="{FF2B5EF4-FFF2-40B4-BE49-F238E27FC236}">
                  <a16:creationId xmlns:a16="http://schemas.microsoft.com/office/drawing/2014/main" id="{E37E3A38-16E3-419D-9903-EC0A0D14742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2926" y="3279"/>
              <a:ext cx="0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Line 359">
              <a:extLst>
                <a:ext uri="{FF2B5EF4-FFF2-40B4-BE49-F238E27FC236}">
                  <a16:creationId xmlns:a16="http://schemas.microsoft.com/office/drawing/2014/main" id="{F2D42FD0-9192-4AD3-8999-D76218D724B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3334" y="3234"/>
              <a:ext cx="0" cy="1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Oval 360">
              <a:extLst>
                <a:ext uri="{FF2B5EF4-FFF2-40B4-BE49-F238E27FC236}">
                  <a16:creationId xmlns:a16="http://schemas.microsoft.com/office/drawing/2014/main" id="{4E08E4CC-2810-4213-9096-FE07E9561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" y="3206"/>
              <a:ext cx="215" cy="2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0" name="Oval 361">
              <a:extLst>
                <a:ext uri="{FF2B5EF4-FFF2-40B4-BE49-F238E27FC236}">
                  <a16:creationId xmlns:a16="http://schemas.microsoft.com/office/drawing/2014/main" id="{C69E1EB9-5A67-4F7B-A5E8-1233D6D44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" y="3206"/>
              <a:ext cx="215" cy="2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1" name="Line 362">
              <a:extLst>
                <a:ext uri="{FF2B5EF4-FFF2-40B4-BE49-F238E27FC236}">
                  <a16:creationId xmlns:a16="http://schemas.microsoft.com/office/drawing/2014/main" id="{9717F785-DB69-4472-A435-D4669863341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585" y="3182"/>
              <a:ext cx="317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Rectangle 363">
              <a:extLst>
                <a:ext uri="{FF2B5EF4-FFF2-40B4-BE49-F238E27FC236}">
                  <a16:creationId xmlns:a16="http://schemas.microsoft.com/office/drawing/2014/main" id="{0FFE9188-796D-459A-AA7C-FF817C4F6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" y="3135"/>
              <a:ext cx="2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400" b="0">
                  <a:solidFill>
                    <a:schemeClr val="tx1"/>
                  </a:solidFill>
                  <a:cs typeface="Arial" panose="020B0604020202020204" pitchFamily="34" charset="0"/>
                </a:rPr>
                <a:t>~</a:t>
              </a:r>
            </a:p>
          </p:txBody>
        </p:sp>
        <p:sp>
          <p:nvSpPr>
            <p:cNvPr id="213" name="Text Box 364">
              <a:extLst>
                <a:ext uri="{FF2B5EF4-FFF2-40B4-BE49-F238E27FC236}">
                  <a16:creationId xmlns:a16="http://schemas.microsoft.com/office/drawing/2014/main" id="{6064CB59-0E5A-481A-B57B-8F204C8604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6" y="3202"/>
              <a:ext cx="11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sz="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4" name="Rectangle 365">
              <a:extLst>
                <a:ext uri="{FF2B5EF4-FFF2-40B4-BE49-F238E27FC236}">
                  <a16:creationId xmlns:a16="http://schemas.microsoft.com/office/drawing/2014/main" id="{1518D673-CCCC-40FA-9777-E553F8AC1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3295"/>
              <a:ext cx="2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400" b="0">
                  <a:solidFill>
                    <a:schemeClr val="tx1"/>
                  </a:solidFill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15" name="Group 366">
              <a:extLst>
                <a:ext uri="{FF2B5EF4-FFF2-40B4-BE49-F238E27FC236}">
                  <a16:creationId xmlns:a16="http://schemas.microsoft.com/office/drawing/2014/main" id="{B7AF8AA9-1DE2-48FC-AE69-59102E672D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4" y="3140"/>
              <a:ext cx="325" cy="347"/>
              <a:chOff x="4305" y="3094"/>
              <a:chExt cx="325" cy="347"/>
            </a:xfrm>
          </p:grpSpPr>
          <p:sp>
            <p:nvSpPr>
              <p:cNvPr id="221" name="Rectangle 367">
                <a:extLst>
                  <a:ext uri="{FF2B5EF4-FFF2-40B4-BE49-F238E27FC236}">
                    <a16:creationId xmlns:a16="http://schemas.microsoft.com/office/drawing/2014/main" id="{7F7969F0-9E1F-40EF-AEDB-812752909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3" y="3113"/>
                <a:ext cx="271" cy="31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22" name="Rectangle 368">
                <a:extLst>
                  <a:ext uri="{FF2B5EF4-FFF2-40B4-BE49-F238E27FC236}">
                    <a16:creationId xmlns:a16="http://schemas.microsoft.com/office/drawing/2014/main" id="{54FB4C87-51D2-41B9-943A-77A4F0FBB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2" y="3249"/>
                <a:ext cx="20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en-US" altLang="en-US" sz="1400" b="0">
                    <a:solidFill>
                      <a:schemeClr val="tx1"/>
                    </a:solidFill>
                    <a:cs typeface="Arial" panose="020B0604020202020204" pitchFamily="34" charset="0"/>
                  </a:rPr>
                  <a:t>~</a:t>
                </a:r>
              </a:p>
            </p:txBody>
          </p:sp>
          <p:sp>
            <p:nvSpPr>
              <p:cNvPr id="223" name="Rectangle 369">
                <a:extLst>
                  <a:ext uri="{FF2B5EF4-FFF2-40B4-BE49-F238E27FC236}">
                    <a16:creationId xmlns:a16="http://schemas.microsoft.com/office/drawing/2014/main" id="{6C70F0D5-6BEB-418B-B9DA-FE3FC030B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" y="3094"/>
                <a:ext cx="20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en-US" altLang="en-US" sz="1400" b="0">
                    <a:solidFill>
                      <a:schemeClr val="tx1"/>
                    </a:solidFill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224" name="Line 370">
                <a:extLst>
                  <a:ext uri="{FF2B5EF4-FFF2-40B4-BE49-F238E27FC236}">
                    <a16:creationId xmlns:a16="http://schemas.microsoft.com/office/drawing/2014/main" id="{F03EDF68-010C-4B71-A866-60C5528C70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 flipV="1">
                <a:off x="4309" y="3136"/>
                <a:ext cx="317" cy="2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6" name="Text Box 371">
              <a:extLst>
                <a:ext uri="{FF2B5EF4-FFF2-40B4-BE49-F238E27FC236}">
                  <a16:creationId xmlns:a16="http://schemas.microsoft.com/office/drawing/2014/main" id="{BBE6B82D-26C6-4393-92A4-13E0A7F00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1" y="3249"/>
              <a:ext cx="1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sv-SE" altLang="en-US" sz="900" b="0">
                  <a:solidFill>
                    <a:schemeClr val="tx1"/>
                  </a:solidFill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217" name="Text Box 372">
              <a:extLst>
                <a:ext uri="{FF2B5EF4-FFF2-40B4-BE49-F238E27FC236}">
                  <a16:creationId xmlns:a16="http://schemas.microsoft.com/office/drawing/2014/main" id="{CEC962E3-B4D5-4296-9089-2F6FA0DEE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5" y="3253"/>
              <a:ext cx="1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sv-SE" altLang="en-US" sz="900" b="0">
                  <a:solidFill>
                    <a:schemeClr val="tx1"/>
                  </a:solidFill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218" name="Line 373">
              <a:extLst>
                <a:ext uri="{FF2B5EF4-FFF2-40B4-BE49-F238E27FC236}">
                  <a16:creationId xmlns:a16="http://schemas.microsoft.com/office/drawing/2014/main" id="{162E964D-40C8-4CC6-AD27-524E844298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9" y="332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Text Box 374">
              <a:extLst>
                <a:ext uri="{FF2B5EF4-FFF2-40B4-BE49-F238E27FC236}">
                  <a16:creationId xmlns:a16="http://schemas.microsoft.com/office/drawing/2014/main" id="{B640F695-A0A5-4A35-BA69-20389FBDDD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2795"/>
              <a:ext cx="14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sv-SE" altLang="en-US" b="0">
                  <a:solidFill>
                    <a:schemeClr val="tx1"/>
                  </a:solidFill>
                  <a:cs typeface="Arial" panose="020B0604020202020204" pitchFamily="34" charset="0"/>
                </a:rPr>
                <a:t>Current distorition (THDi) &lt; 5%</a:t>
              </a:r>
            </a:p>
          </p:txBody>
        </p:sp>
        <p:sp>
          <p:nvSpPr>
            <p:cNvPr id="220" name="Text Box 375">
              <a:extLst>
                <a:ext uri="{FF2B5EF4-FFF2-40B4-BE49-F238E27FC236}">
                  <a16:creationId xmlns:a16="http://schemas.microsoft.com/office/drawing/2014/main" id="{5BA34616-FF62-46E2-B317-4BA5CA0FE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" y="2841"/>
              <a:ext cx="1396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r>
                <a:rPr lang="en-US" altLang="en-US">
                  <a:solidFill>
                    <a:schemeClr val="tx1"/>
                  </a:solidFill>
                  <a:cs typeface="Arial" panose="020B0604020202020204" pitchFamily="34" charset="0"/>
                </a:rPr>
                <a:t>Low-Harmonic drive </a:t>
              </a:r>
            </a:p>
            <a:p>
              <a:endParaRPr lang="en-US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r>
                <a:rPr lang="en-US" altLang="en-US" b="0">
                  <a:solidFill>
                    <a:schemeClr val="tx1"/>
                  </a:solidFill>
                  <a:cs typeface="Arial" panose="020B0604020202020204" pitchFamily="34" charset="0"/>
                </a:rPr>
                <a:t>Cost effective transformer </a:t>
              </a:r>
            </a:p>
            <a:p>
              <a:r>
                <a:rPr lang="en-US" altLang="en-US" b="0">
                  <a:solidFill>
                    <a:schemeClr val="tx1"/>
                  </a:solidFill>
                  <a:cs typeface="Arial" panose="020B0604020202020204" pitchFamily="34" charset="0"/>
                </a:rPr>
                <a:t>and power cabling with very </a:t>
              </a:r>
            </a:p>
            <a:p>
              <a:r>
                <a:rPr lang="en-US" altLang="en-US" b="0">
                  <a:solidFill>
                    <a:schemeClr val="tx1"/>
                  </a:solidFill>
                  <a:cs typeface="Arial" panose="020B0604020202020204" pitchFamily="34" charset="0"/>
                </a:rPr>
                <a:t>low current distortion. No over </a:t>
              </a:r>
            </a:p>
            <a:p>
              <a:r>
                <a:rPr lang="en-US" altLang="en-US" b="0">
                  <a:solidFill>
                    <a:schemeClr val="tx1"/>
                  </a:solidFill>
                  <a:cs typeface="Arial" panose="020B0604020202020204" pitchFamily="34" charset="0"/>
                </a:rPr>
                <a:t>sizing of transformer</a:t>
              </a:r>
            </a:p>
            <a:p>
              <a:endParaRPr lang="en-US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88" name="Group 378">
            <a:extLst>
              <a:ext uri="{FF2B5EF4-FFF2-40B4-BE49-F238E27FC236}">
                <a16:creationId xmlns:a16="http://schemas.microsoft.com/office/drawing/2014/main" id="{7B79AFFE-2A4E-421B-B5DF-29652B407856}"/>
              </a:ext>
            </a:extLst>
          </p:cNvPr>
          <p:cNvGrpSpPr>
            <a:grpSpLocks/>
          </p:cNvGrpSpPr>
          <p:nvPr/>
        </p:nvGrpSpPr>
        <p:grpSpPr bwMode="auto">
          <a:xfrm>
            <a:off x="1941512" y="1556212"/>
            <a:ext cx="8293100" cy="1441450"/>
            <a:chOff x="68" y="572"/>
            <a:chExt cx="5224" cy="908"/>
          </a:xfrm>
        </p:grpSpPr>
        <p:sp>
          <p:nvSpPr>
            <p:cNvPr id="389" name="Rectangle 379">
              <a:extLst>
                <a:ext uri="{FF2B5EF4-FFF2-40B4-BE49-F238E27FC236}">
                  <a16:creationId xmlns:a16="http://schemas.microsoft.com/office/drawing/2014/main" id="{237822B9-03C4-4428-895D-F6EE6CC6D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" y="572"/>
              <a:ext cx="5216" cy="908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390" name="Group 380">
              <a:extLst>
                <a:ext uri="{FF2B5EF4-FFF2-40B4-BE49-F238E27FC236}">
                  <a16:creationId xmlns:a16="http://schemas.microsoft.com/office/drawing/2014/main" id="{43D42989-4025-4EE6-8CFE-D37AD7CB31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" y="753"/>
              <a:ext cx="897" cy="680"/>
              <a:chOff x="3639" y="1833"/>
              <a:chExt cx="1025" cy="732"/>
            </a:xfrm>
          </p:grpSpPr>
          <p:sp>
            <p:nvSpPr>
              <p:cNvPr id="413" name="Rectangle 381">
                <a:extLst>
                  <a:ext uri="{FF2B5EF4-FFF2-40B4-BE49-F238E27FC236}">
                    <a16:creationId xmlns:a16="http://schemas.microsoft.com/office/drawing/2014/main" id="{3BDEB5BA-0CFE-41A1-A7E6-623FE5EDB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9" y="1833"/>
                <a:ext cx="1025" cy="732"/>
              </a:xfrm>
              <a:prstGeom prst="rect">
                <a:avLst/>
              </a:prstGeom>
              <a:solidFill>
                <a:srgbClr val="EAEAEA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Rectangle 382">
                <a:extLst>
                  <a:ext uri="{FF2B5EF4-FFF2-40B4-BE49-F238E27FC236}">
                    <a16:creationId xmlns:a16="http://schemas.microsoft.com/office/drawing/2014/main" id="{4C53A415-C94B-4E56-B3D1-3CA0FD8DA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1836"/>
                <a:ext cx="13" cy="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4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Line 383">
                <a:extLst>
                  <a:ext uri="{FF2B5EF4-FFF2-40B4-BE49-F238E27FC236}">
                    <a16:creationId xmlns:a16="http://schemas.microsoft.com/office/drawing/2014/main" id="{DBB2111A-38DD-43EA-B9FA-02E699A655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4" y="2483"/>
                <a:ext cx="90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Line 384">
                <a:extLst>
                  <a:ext uri="{FF2B5EF4-FFF2-40B4-BE49-F238E27FC236}">
                    <a16:creationId xmlns:a16="http://schemas.microsoft.com/office/drawing/2014/main" id="{CB8AD1F2-F309-4DD6-8630-1953CD6461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39" y="2473"/>
                <a:ext cx="1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Line 385">
                <a:extLst>
                  <a:ext uri="{FF2B5EF4-FFF2-40B4-BE49-F238E27FC236}">
                    <a16:creationId xmlns:a16="http://schemas.microsoft.com/office/drawing/2014/main" id="{03CE5839-6ECC-4723-924A-EB7071B5ED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7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Line 386">
                <a:extLst>
                  <a:ext uri="{FF2B5EF4-FFF2-40B4-BE49-F238E27FC236}">
                    <a16:creationId xmlns:a16="http://schemas.microsoft.com/office/drawing/2014/main" id="{586865D4-BE0B-4020-A062-A41DED4899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59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Line 387">
                <a:extLst>
                  <a:ext uri="{FF2B5EF4-FFF2-40B4-BE49-F238E27FC236}">
                    <a16:creationId xmlns:a16="http://schemas.microsoft.com/office/drawing/2014/main" id="{C828AC18-761D-479A-9122-B08347D362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82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Line 388">
                <a:extLst>
                  <a:ext uri="{FF2B5EF4-FFF2-40B4-BE49-F238E27FC236}">
                    <a16:creationId xmlns:a16="http://schemas.microsoft.com/office/drawing/2014/main" id="{747EE69C-724D-45C4-A635-F4A5BD086A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04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Line 389">
                <a:extLst>
                  <a:ext uri="{FF2B5EF4-FFF2-40B4-BE49-F238E27FC236}">
                    <a16:creationId xmlns:a16="http://schemas.microsoft.com/office/drawing/2014/main" id="{D58365AA-4DB1-4448-9515-C5F7EFA626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27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Line 390">
                <a:extLst>
                  <a:ext uri="{FF2B5EF4-FFF2-40B4-BE49-F238E27FC236}">
                    <a16:creationId xmlns:a16="http://schemas.microsoft.com/office/drawing/2014/main" id="{F919999A-628C-41EF-B1A4-3103E51BA7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9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Line 391">
                <a:extLst>
                  <a:ext uri="{FF2B5EF4-FFF2-40B4-BE49-F238E27FC236}">
                    <a16:creationId xmlns:a16="http://schemas.microsoft.com/office/drawing/2014/main" id="{D3199412-675D-4EC1-83D9-18C6B7F95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72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Line 392">
                <a:extLst>
                  <a:ext uri="{FF2B5EF4-FFF2-40B4-BE49-F238E27FC236}">
                    <a16:creationId xmlns:a16="http://schemas.microsoft.com/office/drawing/2014/main" id="{B64FA889-CE57-489B-8CE7-C0730D96D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94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Line 393">
                <a:extLst>
                  <a:ext uri="{FF2B5EF4-FFF2-40B4-BE49-F238E27FC236}">
                    <a16:creationId xmlns:a16="http://schemas.microsoft.com/office/drawing/2014/main" id="{8D4A949C-A701-4805-817B-7F7224D274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7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Line 394">
                <a:extLst>
                  <a:ext uri="{FF2B5EF4-FFF2-40B4-BE49-F238E27FC236}">
                    <a16:creationId xmlns:a16="http://schemas.microsoft.com/office/drawing/2014/main" id="{0C682BBA-FB62-41ED-9C6C-AEB8C87735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64" y="2473"/>
                <a:ext cx="1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Line 395">
                <a:extLst>
                  <a:ext uri="{FF2B5EF4-FFF2-40B4-BE49-F238E27FC236}">
                    <a16:creationId xmlns:a16="http://schemas.microsoft.com/office/drawing/2014/main" id="{D5A54065-4AB1-4676-8E78-C7B547AC84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62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Line 396">
                <a:extLst>
                  <a:ext uri="{FF2B5EF4-FFF2-40B4-BE49-F238E27FC236}">
                    <a16:creationId xmlns:a16="http://schemas.microsoft.com/office/drawing/2014/main" id="{CE52A321-C2F2-4904-AE16-9AB79B3BEC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5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Line 397">
                <a:extLst>
                  <a:ext uri="{FF2B5EF4-FFF2-40B4-BE49-F238E27FC236}">
                    <a16:creationId xmlns:a16="http://schemas.microsoft.com/office/drawing/2014/main" id="{775A0E01-013A-4E38-A39A-5D1DACE2B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07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Line 398">
                <a:extLst>
                  <a:ext uri="{FF2B5EF4-FFF2-40B4-BE49-F238E27FC236}">
                    <a16:creationId xmlns:a16="http://schemas.microsoft.com/office/drawing/2014/main" id="{211E1633-DF26-4843-AF4F-7AB3C3DACA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29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Line 399">
                <a:extLst>
                  <a:ext uri="{FF2B5EF4-FFF2-40B4-BE49-F238E27FC236}">
                    <a16:creationId xmlns:a16="http://schemas.microsoft.com/office/drawing/2014/main" id="{0539E4C0-0284-4F2F-AE14-46BEA10701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52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Line 400">
                <a:extLst>
                  <a:ext uri="{FF2B5EF4-FFF2-40B4-BE49-F238E27FC236}">
                    <a16:creationId xmlns:a16="http://schemas.microsoft.com/office/drawing/2014/main" id="{1CD8C357-4CB6-49EF-A632-D5D4D56328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74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Line 401">
                <a:extLst>
                  <a:ext uri="{FF2B5EF4-FFF2-40B4-BE49-F238E27FC236}">
                    <a16:creationId xmlns:a16="http://schemas.microsoft.com/office/drawing/2014/main" id="{99218986-1153-4ACC-AAF5-15BD48A0D7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97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Line 402">
                <a:extLst>
                  <a:ext uri="{FF2B5EF4-FFF2-40B4-BE49-F238E27FC236}">
                    <a16:creationId xmlns:a16="http://schemas.microsoft.com/office/drawing/2014/main" id="{21A165B8-E459-4A86-B11A-D31B1AD938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20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Line 403">
                <a:extLst>
                  <a:ext uri="{FF2B5EF4-FFF2-40B4-BE49-F238E27FC236}">
                    <a16:creationId xmlns:a16="http://schemas.microsoft.com/office/drawing/2014/main" id="{558C64A6-26F4-4DE4-BB38-DA043F6B48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42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Line 404">
                <a:extLst>
                  <a:ext uri="{FF2B5EF4-FFF2-40B4-BE49-F238E27FC236}">
                    <a16:creationId xmlns:a16="http://schemas.microsoft.com/office/drawing/2014/main" id="{D92C521F-8CDA-427E-A380-BCC46EB7B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0" y="2473"/>
                <a:ext cx="1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Line 405">
                <a:extLst>
                  <a:ext uri="{FF2B5EF4-FFF2-40B4-BE49-F238E27FC236}">
                    <a16:creationId xmlns:a16="http://schemas.microsoft.com/office/drawing/2014/main" id="{584BC395-FEB8-4A58-9707-21067E56E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87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Line 406">
                <a:extLst>
                  <a:ext uri="{FF2B5EF4-FFF2-40B4-BE49-F238E27FC236}">
                    <a16:creationId xmlns:a16="http://schemas.microsoft.com/office/drawing/2014/main" id="{C91F9C64-DAE4-439C-A315-BD6C765406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10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Line 407">
                <a:extLst>
                  <a:ext uri="{FF2B5EF4-FFF2-40B4-BE49-F238E27FC236}">
                    <a16:creationId xmlns:a16="http://schemas.microsoft.com/office/drawing/2014/main" id="{35B91CAF-E290-4384-AF30-9AD2737E4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2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Line 408">
                <a:extLst>
                  <a:ext uri="{FF2B5EF4-FFF2-40B4-BE49-F238E27FC236}">
                    <a16:creationId xmlns:a16="http://schemas.microsoft.com/office/drawing/2014/main" id="{4263463C-AFB3-4651-8F86-E54219CD11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55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Line 409">
                <a:extLst>
                  <a:ext uri="{FF2B5EF4-FFF2-40B4-BE49-F238E27FC236}">
                    <a16:creationId xmlns:a16="http://schemas.microsoft.com/office/drawing/2014/main" id="{50512D35-012B-4DF0-B4FD-C643CE2F70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77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Line 410">
                <a:extLst>
                  <a:ext uri="{FF2B5EF4-FFF2-40B4-BE49-F238E27FC236}">
                    <a16:creationId xmlns:a16="http://schemas.microsoft.com/office/drawing/2014/main" id="{22166DD8-59F1-40FF-B9AF-91243ECEE0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00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" name="Line 411">
                <a:extLst>
                  <a:ext uri="{FF2B5EF4-FFF2-40B4-BE49-F238E27FC236}">
                    <a16:creationId xmlns:a16="http://schemas.microsoft.com/office/drawing/2014/main" id="{2D0C60F0-2256-479D-9A76-6B92D49D03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2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" name="Line 412">
                <a:extLst>
                  <a:ext uri="{FF2B5EF4-FFF2-40B4-BE49-F238E27FC236}">
                    <a16:creationId xmlns:a16="http://schemas.microsoft.com/office/drawing/2014/main" id="{F6C1DE11-D36B-4BEA-AF8C-D48221CF1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45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" name="Line 413">
                <a:extLst>
                  <a:ext uri="{FF2B5EF4-FFF2-40B4-BE49-F238E27FC236}">
                    <a16:creationId xmlns:a16="http://schemas.microsoft.com/office/drawing/2014/main" id="{EFA7B4B0-3A9B-4289-8FE4-98ED40F0C9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7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" name="Line 414">
                <a:extLst>
                  <a:ext uri="{FF2B5EF4-FFF2-40B4-BE49-F238E27FC236}">
                    <a16:creationId xmlns:a16="http://schemas.microsoft.com/office/drawing/2014/main" id="{6E77F59F-EB45-4FC4-8A4D-9C779C048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15" y="2473"/>
                <a:ext cx="1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" name="Line 415">
                <a:extLst>
                  <a:ext uri="{FF2B5EF4-FFF2-40B4-BE49-F238E27FC236}">
                    <a16:creationId xmlns:a16="http://schemas.microsoft.com/office/drawing/2014/main" id="{2D2A4225-4183-404C-B358-C35ECD0E60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12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" name="Line 416">
                <a:extLst>
                  <a:ext uri="{FF2B5EF4-FFF2-40B4-BE49-F238E27FC236}">
                    <a16:creationId xmlns:a16="http://schemas.microsoft.com/office/drawing/2014/main" id="{590938F3-3C98-47F0-AE43-C5DF3AC41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35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Line 417">
                <a:extLst>
                  <a:ext uri="{FF2B5EF4-FFF2-40B4-BE49-F238E27FC236}">
                    <a16:creationId xmlns:a16="http://schemas.microsoft.com/office/drawing/2014/main" id="{5CD5D4A3-46D7-4E8E-A43E-C7126C2926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57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Line 418">
                <a:extLst>
                  <a:ext uri="{FF2B5EF4-FFF2-40B4-BE49-F238E27FC236}">
                    <a16:creationId xmlns:a16="http://schemas.microsoft.com/office/drawing/2014/main" id="{DDEBB13D-BCFB-4F48-99EB-6B6FE5CF4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0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Line 419">
                <a:extLst>
                  <a:ext uri="{FF2B5EF4-FFF2-40B4-BE49-F238E27FC236}">
                    <a16:creationId xmlns:a16="http://schemas.microsoft.com/office/drawing/2014/main" id="{3F873D11-9194-4439-A265-6915D4F4CE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02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Line 420">
                <a:extLst>
                  <a:ext uri="{FF2B5EF4-FFF2-40B4-BE49-F238E27FC236}">
                    <a16:creationId xmlns:a16="http://schemas.microsoft.com/office/drawing/2014/main" id="{6960207C-D6A6-4353-84F7-3A72E9763A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5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Line 421">
                <a:extLst>
                  <a:ext uri="{FF2B5EF4-FFF2-40B4-BE49-F238E27FC236}">
                    <a16:creationId xmlns:a16="http://schemas.microsoft.com/office/drawing/2014/main" id="{76935E84-A614-4D2B-9069-49C5D244A9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7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Line 422">
                <a:extLst>
                  <a:ext uri="{FF2B5EF4-FFF2-40B4-BE49-F238E27FC236}">
                    <a16:creationId xmlns:a16="http://schemas.microsoft.com/office/drawing/2014/main" id="{BC706D3A-74EA-4020-96D5-3BA038E123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0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Line 423">
                <a:extLst>
                  <a:ext uri="{FF2B5EF4-FFF2-40B4-BE49-F238E27FC236}">
                    <a16:creationId xmlns:a16="http://schemas.microsoft.com/office/drawing/2014/main" id="{E08E180B-19CF-41CF-9190-18F628002D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92" y="2478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Line 424">
                <a:extLst>
                  <a:ext uri="{FF2B5EF4-FFF2-40B4-BE49-F238E27FC236}">
                    <a16:creationId xmlns:a16="http://schemas.microsoft.com/office/drawing/2014/main" id="{D313A987-4547-4263-A7E3-1A6DC87A5B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4" y="1885"/>
                <a:ext cx="90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Line 425">
                <a:extLst>
                  <a:ext uri="{FF2B5EF4-FFF2-40B4-BE49-F238E27FC236}">
                    <a16:creationId xmlns:a16="http://schemas.microsoft.com/office/drawing/2014/main" id="{DA0071F0-10EC-4861-973B-D2A8045811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39" y="1885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Line 426">
                <a:extLst>
                  <a:ext uri="{FF2B5EF4-FFF2-40B4-BE49-F238E27FC236}">
                    <a16:creationId xmlns:a16="http://schemas.microsoft.com/office/drawing/2014/main" id="{68AFE89B-B876-4A2F-A3C2-399FE4AB53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7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Line 427">
                <a:extLst>
                  <a:ext uri="{FF2B5EF4-FFF2-40B4-BE49-F238E27FC236}">
                    <a16:creationId xmlns:a16="http://schemas.microsoft.com/office/drawing/2014/main" id="{6B567B5D-6DC8-49A8-8F7F-FBC2CC0E4A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59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Line 428">
                <a:extLst>
                  <a:ext uri="{FF2B5EF4-FFF2-40B4-BE49-F238E27FC236}">
                    <a16:creationId xmlns:a16="http://schemas.microsoft.com/office/drawing/2014/main" id="{A9A552BC-E337-489F-BB2A-5782672B7A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82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Line 429">
                <a:extLst>
                  <a:ext uri="{FF2B5EF4-FFF2-40B4-BE49-F238E27FC236}">
                    <a16:creationId xmlns:a16="http://schemas.microsoft.com/office/drawing/2014/main" id="{685CA4F3-EC77-47DE-BE55-6DBCA89046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04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Line 430">
                <a:extLst>
                  <a:ext uri="{FF2B5EF4-FFF2-40B4-BE49-F238E27FC236}">
                    <a16:creationId xmlns:a16="http://schemas.microsoft.com/office/drawing/2014/main" id="{366878A8-9994-40D4-B93D-7E9570F5A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27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Line 431">
                <a:extLst>
                  <a:ext uri="{FF2B5EF4-FFF2-40B4-BE49-F238E27FC236}">
                    <a16:creationId xmlns:a16="http://schemas.microsoft.com/office/drawing/2014/main" id="{40B2701D-98DD-4158-B2AC-03735737C3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9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Line 432">
                <a:extLst>
                  <a:ext uri="{FF2B5EF4-FFF2-40B4-BE49-F238E27FC236}">
                    <a16:creationId xmlns:a16="http://schemas.microsoft.com/office/drawing/2014/main" id="{FE4926B4-CE5D-4985-BDDB-C1BE8B9AA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72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Line 433">
                <a:extLst>
                  <a:ext uri="{FF2B5EF4-FFF2-40B4-BE49-F238E27FC236}">
                    <a16:creationId xmlns:a16="http://schemas.microsoft.com/office/drawing/2014/main" id="{0370D67A-C141-4FAB-ACB5-14D72232EF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94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Line 434">
                <a:extLst>
                  <a:ext uri="{FF2B5EF4-FFF2-40B4-BE49-F238E27FC236}">
                    <a16:creationId xmlns:a16="http://schemas.microsoft.com/office/drawing/2014/main" id="{D928CB92-151B-4CEA-9DC5-745888F73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7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Line 435">
                <a:extLst>
                  <a:ext uri="{FF2B5EF4-FFF2-40B4-BE49-F238E27FC236}">
                    <a16:creationId xmlns:a16="http://schemas.microsoft.com/office/drawing/2014/main" id="{AD040DCF-7B2F-463C-9C98-1459F24F77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64" y="1885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Line 436">
                <a:extLst>
                  <a:ext uri="{FF2B5EF4-FFF2-40B4-BE49-F238E27FC236}">
                    <a16:creationId xmlns:a16="http://schemas.microsoft.com/office/drawing/2014/main" id="{A8D81EB0-D768-47C4-A460-E1E18673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62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Line 437">
                <a:extLst>
                  <a:ext uri="{FF2B5EF4-FFF2-40B4-BE49-F238E27FC236}">
                    <a16:creationId xmlns:a16="http://schemas.microsoft.com/office/drawing/2014/main" id="{98FF643F-7845-43A4-A5C7-5B1AEE4B83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5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Line 438">
                <a:extLst>
                  <a:ext uri="{FF2B5EF4-FFF2-40B4-BE49-F238E27FC236}">
                    <a16:creationId xmlns:a16="http://schemas.microsoft.com/office/drawing/2014/main" id="{269C0D79-9433-4EAA-BA9A-32F1E7F26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07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Line 439">
                <a:extLst>
                  <a:ext uri="{FF2B5EF4-FFF2-40B4-BE49-F238E27FC236}">
                    <a16:creationId xmlns:a16="http://schemas.microsoft.com/office/drawing/2014/main" id="{99055B6F-61CD-4A4A-8202-5791A63993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29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Line 440">
                <a:extLst>
                  <a:ext uri="{FF2B5EF4-FFF2-40B4-BE49-F238E27FC236}">
                    <a16:creationId xmlns:a16="http://schemas.microsoft.com/office/drawing/2014/main" id="{F59854ED-13AE-40EF-BEC9-BC82C763A9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52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Line 441">
                <a:extLst>
                  <a:ext uri="{FF2B5EF4-FFF2-40B4-BE49-F238E27FC236}">
                    <a16:creationId xmlns:a16="http://schemas.microsoft.com/office/drawing/2014/main" id="{6228C6EB-BFED-4B4E-8A06-C3C3EC46A4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74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Line 442">
                <a:extLst>
                  <a:ext uri="{FF2B5EF4-FFF2-40B4-BE49-F238E27FC236}">
                    <a16:creationId xmlns:a16="http://schemas.microsoft.com/office/drawing/2014/main" id="{B65CFE2E-223B-44DE-B3C2-03CF701863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97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Line 443">
                <a:extLst>
                  <a:ext uri="{FF2B5EF4-FFF2-40B4-BE49-F238E27FC236}">
                    <a16:creationId xmlns:a16="http://schemas.microsoft.com/office/drawing/2014/main" id="{94AD5D4E-8C3C-4F89-8FDF-6448ED7F1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20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Line 444">
                <a:extLst>
                  <a:ext uri="{FF2B5EF4-FFF2-40B4-BE49-F238E27FC236}">
                    <a16:creationId xmlns:a16="http://schemas.microsoft.com/office/drawing/2014/main" id="{5387148D-5FAD-41E1-85D7-6478534B27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42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Line 445">
                <a:extLst>
                  <a:ext uri="{FF2B5EF4-FFF2-40B4-BE49-F238E27FC236}">
                    <a16:creationId xmlns:a16="http://schemas.microsoft.com/office/drawing/2014/main" id="{BB45F5CE-891B-4483-8346-2AD67F80F9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0" y="1885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Line 446">
                <a:extLst>
                  <a:ext uri="{FF2B5EF4-FFF2-40B4-BE49-F238E27FC236}">
                    <a16:creationId xmlns:a16="http://schemas.microsoft.com/office/drawing/2014/main" id="{5384EC13-84EB-4DA0-9B03-051337967F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87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Line 447">
                <a:extLst>
                  <a:ext uri="{FF2B5EF4-FFF2-40B4-BE49-F238E27FC236}">
                    <a16:creationId xmlns:a16="http://schemas.microsoft.com/office/drawing/2014/main" id="{E006E645-34BF-4248-A6E2-04231B64B1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10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Line 448">
                <a:extLst>
                  <a:ext uri="{FF2B5EF4-FFF2-40B4-BE49-F238E27FC236}">
                    <a16:creationId xmlns:a16="http://schemas.microsoft.com/office/drawing/2014/main" id="{97C86A6F-D937-41A3-A29F-6D6159EDD3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2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Line 449">
                <a:extLst>
                  <a:ext uri="{FF2B5EF4-FFF2-40B4-BE49-F238E27FC236}">
                    <a16:creationId xmlns:a16="http://schemas.microsoft.com/office/drawing/2014/main" id="{A2E59D17-1B98-432B-AB4A-074EF4802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55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Line 450">
                <a:extLst>
                  <a:ext uri="{FF2B5EF4-FFF2-40B4-BE49-F238E27FC236}">
                    <a16:creationId xmlns:a16="http://schemas.microsoft.com/office/drawing/2014/main" id="{1EDF0196-0111-46FE-B041-50CEA2C50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77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Line 451">
                <a:extLst>
                  <a:ext uri="{FF2B5EF4-FFF2-40B4-BE49-F238E27FC236}">
                    <a16:creationId xmlns:a16="http://schemas.microsoft.com/office/drawing/2014/main" id="{D377F9D5-47D9-4ECE-BAB4-3597EDB436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00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Line 452">
                <a:extLst>
                  <a:ext uri="{FF2B5EF4-FFF2-40B4-BE49-F238E27FC236}">
                    <a16:creationId xmlns:a16="http://schemas.microsoft.com/office/drawing/2014/main" id="{F58D3363-6060-4754-B580-972C5F1515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2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Line 453">
                <a:extLst>
                  <a:ext uri="{FF2B5EF4-FFF2-40B4-BE49-F238E27FC236}">
                    <a16:creationId xmlns:a16="http://schemas.microsoft.com/office/drawing/2014/main" id="{2EEBCE1D-7ACB-45A7-81E9-17C660E957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45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Line 454">
                <a:extLst>
                  <a:ext uri="{FF2B5EF4-FFF2-40B4-BE49-F238E27FC236}">
                    <a16:creationId xmlns:a16="http://schemas.microsoft.com/office/drawing/2014/main" id="{8553F795-4717-4BCD-9A7C-1D52A8D448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7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Line 455">
                <a:extLst>
                  <a:ext uri="{FF2B5EF4-FFF2-40B4-BE49-F238E27FC236}">
                    <a16:creationId xmlns:a16="http://schemas.microsoft.com/office/drawing/2014/main" id="{AAA82C9D-5C84-4539-A4F3-17225202B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15" y="1885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Line 456">
                <a:extLst>
                  <a:ext uri="{FF2B5EF4-FFF2-40B4-BE49-F238E27FC236}">
                    <a16:creationId xmlns:a16="http://schemas.microsoft.com/office/drawing/2014/main" id="{4E2BBED1-9E1F-4D23-91E1-823F2A9B13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12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Line 457">
                <a:extLst>
                  <a:ext uri="{FF2B5EF4-FFF2-40B4-BE49-F238E27FC236}">
                    <a16:creationId xmlns:a16="http://schemas.microsoft.com/office/drawing/2014/main" id="{FE39E16C-542D-4488-ABBE-D8510D14C4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35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Line 458">
                <a:extLst>
                  <a:ext uri="{FF2B5EF4-FFF2-40B4-BE49-F238E27FC236}">
                    <a16:creationId xmlns:a16="http://schemas.microsoft.com/office/drawing/2014/main" id="{A47D51A0-3B79-4845-87BE-1571D23594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57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Line 459">
                <a:extLst>
                  <a:ext uri="{FF2B5EF4-FFF2-40B4-BE49-F238E27FC236}">
                    <a16:creationId xmlns:a16="http://schemas.microsoft.com/office/drawing/2014/main" id="{1AB945BD-C2B4-4CD1-ACD8-1314FF01A2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0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Line 460">
                <a:extLst>
                  <a:ext uri="{FF2B5EF4-FFF2-40B4-BE49-F238E27FC236}">
                    <a16:creationId xmlns:a16="http://schemas.microsoft.com/office/drawing/2014/main" id="{EF46D097-7FB3-4C2A-BDB3-340CB9EF32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02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Line 461">
                <a:extLst>
                  <a:ext uri="{FF2B5EF4-FFF2-40B4-BE49-F238E27FC236}">
                    <a16:creationId xmlns:a16="http://schemas.microsoft.com/office/drawing/2014/main" id="{31F3A865-169C-471B-A827-A1B71C504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5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Line 462">
                <a:extLst>
                  <a:ext uri="{FF2B5EF4-FFF2-40B4-BE49-F238E27FC236}">
                    <a16:creationId xmlns:a16="http://schemas.microsoft.com/office/drawing/2014/main" id="{6F6114D8-5AA3-4A3D-850F-D0F7D4784F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47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Line 463">
                <a:extLst>
                  <a:ext uri="{FF2B5EF4-FFF2-40B4-BE49-F238E27FC236}">
                    <a16:creationId xmlns:a16="http://schemas.microsoft.com/office/drawing/2014/main" id="{0C36C44D-7A62-46DF-87F0-149FA35B06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0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Line 464">
                <a:extLst>
                  <a:ext uri="{FF2B5EF4-FFF2-40B4-BE49-F238E27FC236}">
                    <a16:creationId xmlns:a16="http://schemas.microsoft.com/office/drawing/2014/main" id="{212175BB-125C-4B21-9F8F-0FABFACC5C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92" y="1885"/>
                <a:ext cx="1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Line 465">
                <a:extLst>
                  <a:ext uri="{FF2B5EF4-FFF2-40B4-BE49-F238E27FC236}">
                    <a16:creationId xmlns:a16="http://schemas.microsoft.com/office/drawing/2014/main" id="{BC7FF094-C377-4641-9000-BA33741329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14" y="1885"/>
                <a:ext cx="1" cy="59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Line 466">
                <a:extLst>
                  <a:ext uri="{FF2B5EF4-FFF2-40B4-BE49-F238E27FC236}">
                    <a16:creationId xmlns:a16="http://schemas.microsoft.com/office/drawing/2014/main" id="{0F180CE7-89CC-4AC4-B8AC-FAFFDB2101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7" y="2333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Line 467">
                <a:extLst>
                  <a:ext uri="{FF2B5EF4-FFF2-40B4-BE49-F238E27FC236}">
                    <a16:creationId xmlns:a16="http://schemas.microsoft.com/office/drawing/2014/main" id="{2EC1735B-DAF0-4D83-97A4-550DA0814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2453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Line 468">
                <a:extLst>
                  <a:ext uri="{FF2B5EF4-FFF2-40B4-BE49-F238E27FC236}">
                    <a16:creationId xmlns:a16="http://schemas.microsoft.com/office/drawing/2014/main" id="{9E227ECF-B343-44FE-AA4B-8D0EFC5B9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2423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Line 469">
                <a:extLst>
                  <a:ext uri="{FF2B5EF4-FFF2-40B4-BE49-F238E27FC236}">
                    <a16:creationId xmlns:a16="http://schemas.microsoft.com/office/drawing/2014/main" id="{9BC3E1F3-3056-4F53-B3B7-65677F3924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2393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Line 470">
                <a:extLst>
                  <a:ext uri="{FF2B5EF4-FFF2-40B4-BE49-F238E27FC236}">
                    <a16:creationId xmlns:a16="http://schemas.microsoft.com/office/drawing/2014/main" id="{932F0665-D3C4-46C8-BC6F-89359E51F3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2364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Line 471">
                <a:extLst>
                  <a:ext uri="{FF2B5EF4-FFF2-40B4-BE49-F238E27FC236}">
                    <a16:creationId xmlns:a16="http://schemas.microsoft.com/office/drawing/2014/main" id="{75C89C29-BB9B-44F2-B578-ABD467800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7" y="2184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Line 472">
                <a:extLst>
                  <a:ext uri="{FF2B5EF4-FFF2-40B4-BE49-F238E27FC236}">
                    <a16:creationId xmlns:a16="http://schemas.microsoft.com/office/drawing/2014/main" id="{0F760D81-32B1-4159-9566-5439D1EDB7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2304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Line 473">
                <a:extLst>
                  <a:ext uri="{FF2B5EF4-FFF2-40B4-BE49-F238E27FC236}">
                    <a16:creationId xmlns:a16="http://schemas.microsoft.com/office/drawing/2014/main" id="{8BF5FE4B-DF31-4A86-B04A-0A6F25AAB5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2274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Line 474">
                <a:extLst>
                  <a:ext uri="{FF2B5EF4-FFF2-40B4-BE49-F238E27FC236}">
                    <a16:creationId xmlns:a16="http://schemas.microsoft.com/office/drawing/2014/main" id="{4D21132D-5537-406B-9252-48146FDDD6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2244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Line 475">
                <a:extLst>
                  <a:ext uri="{FF2B5EF4-FFF2-40B4-BE49-F238E27FC236}">
                    <a16:creationId xmlns:a16="http://schemas.microsoft.com/office/drawing/2014/main" id="{F777BACB-5CB5-4846-994C-C68505C044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2214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Line 476">
                <a:extLst>
                  <a:ext uri="{FF2B5EF4-FFF2-40B4-BE49-F238E27FC236}">
                    <a16:creationId xmlns:a16="http://schemas.microsoft.com/office/drawing/2014/main" id="{66C72E15-04EE-4DB3-9BE5-697E15C2F7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7" y="2034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Line 477">
                <a:extLst>
                  <a:ext uri="{FF2B5EF4-FFF2-40B4-BE49-F238E27FC236}">
                    <a16:creationId xmlns:a16="http://schemas.microsoft.com/office/drawing/2014/main" id="{9183BFA3-EE71-4210-A6E1-E13090CE6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2154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Line 478">
                <a:extLst>
                  <a:ext uri="{FF2B5EF4-FFF2-40B4-BE49-F238E27FC236}">
                    <a16:creationId xmlns:a16="http://schemas.microsoft.com/office/drawing/2014/main" id="{98890809-E1E2-46BE-BEEB-CC32F3497E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2124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Line 479">
                <a:extLst>
                  <a:ext uri="{FF2B5EF4-FFF2-40B4-BE49-F238E27FC236}">
                    <a16:creationId xmlns:a16="http://schemas.microsoft.com/office/drawing/2014/main" id="{59BF2636-4DD2-4222-B292-63CA02BB38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2094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Line 480">
                <a:extLst>
                  <a:ext uri="{FF2B5EF4-FFF2-40B4-BE49-F238E27FC236}">
                    <a16:creationId xmlns:a16="http://schemas.microsoft.com/office/drawing/2014/main" id="{FC34B2DF-8964-4F94-9A5F-96AD51F6D3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2064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Line 481">
                <a:extLst>
                  <a:ext uri="{FF2B5EF4-FFF2-40B4-BE49-F238E27FC236}">
                    <a16:creationId xmlns:a16="http://schemas.microsoft.com/office/drawing/2014/main" id="{DA7C9556-7596-4E5A-897F-673462E944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7" y="1885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Line 482">
                <a:extLst>
                  <a:ext uri="{FF2B5EF4-FFF2-40B4-BE49-F238E27FC236}">
                    <a16:creationId xmlns:a16="http://schemas.microsoft.com/office/drawing/2014/main" id="{1E169212-2100-4E8B-9450-C34210085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2004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Line 483">
                <a:extLst>
                  <a:ext uri="{FF2B5EF4-FFF2-40B4-BE49-F238E27FC236}">
                    <a16:creationId xmlns:a16="http://schemas.microsoft.com/office/drawing/2014/main" id="{26FD255B-9038-4062-9837-AF25FF2155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1975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Line 484">
                <a:extLst>
                  <a:ext uri="{FF2B5EF4-FFF2-40B4-BE49-F238E27FC236}">
                    <a16:creationId xmlns:a16="http://schemas.microsoft.com/office/drawing/2014/main" id="{BA8C0D14-590F-4C95-A2F2-1231712476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1945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Line 485">
                <a:extLst>
                  <a:ext uri="{FF2B5EF4-FFF2-40B4-BE49-F238E27FC236}">
                    <a16:creationId xmlns:a16="http://schemas.microsoft.com/office/drawing/2014/main" id="{4363586B-3902-49DA-934D-A47AF839E4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1" y="1915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Line 486">
                <a:extLst>
                  <a:ext uri="{FF2B5EF4-FFF2-40B4-BE49-F238E27FC236}">
                    <a16:creationId xmlns:a16="http://schemas.microsoft.com/office/drawing/2014/main" id="{B87D8982-7CFE-49DD-8DA3-5447514169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15" y="1885"/>
                <a:ext cx="1" cy="59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Line 487">
                <a:extLst>
                  <a:ext uri="{FF2B5EF4-FFF2-40B4-BE49-F238E27FC236}">
                    <a16:creationId xmlns:a16="http://schemas.microsoft.com/office/drawing/2014/main" id="{B0DEC501-F38F-4738-908C-E5061FFF6F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7" y="2333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Line 488">
                <a:extLst>
                  <a:ext uri="{FF2B5EF4-FFF2-40B4-BE49-F238E27FC236}">
                    <a16:creationId xmlns:a16="http://schemas.microsoft.com/office/drawing/2014/main" id="{99DEE43C-0410-4FE6-ADC5-B3454FCF81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453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Line 489">
                <a:extLst>
                  <a:ext uri="{FF2B5EF4-FFF2-40B4-BE49-F238E27FC236}">
                    <a16:creationId xmlns:a16="http://schemas.microsoft.com/office/drawing/2014/main" id="{8AB86CB5-9F10-4268-9FE7-A7D767E99F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423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Line 490">
                <a:extLst>
                  <a:ext uri="{FF2B5EF4-FFF2-40B4-BE49-F238E27FC236}">
                    <a16:creationId xmlns:a16="http://schemas.microsoft.com/office/drawing/2014/main" id="{87C7E32C-D439-44C1-AEAC-0726C1512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393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Line 491">
                <a:extLst>
                  <a:ext uri="{FF2B5EF4-FFF2-40B4-BE49-F238E27FC236}">
                    <a16:creationId xmlns:a16="http://schemas.microsoft.com/office/drawing/2014/main" id="{D1ECA449-AA77-445D-816B-4D8D7F8D09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364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Line 492">
                <a:extLst>
                  <a:ext uri="{FF2B5EF4-FFF2-40B4-BE49-F238E27FC236}">
                    <a16:creationId xmlns:a16="http://schemas.microsoft.com/office/drawing/2014/main" id="{B0E22756-8EA8-4BE7-B5D5-3C06531C74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7" y="2184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Line 493">
                <a:extLst>
                  <a:ext uri="{FF2B5EF4-FFF2-40B4-BE49-F238E27FC236}">
                    <a16:creationId xmlns:a16="http://schemas.microsoft.com/office/drawing/2014/main" id="{B2921E00-8BDF-481E-8102-4FD02813E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304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Line 494">
                <a:extLst>
                  <a:ext uri="{FF2B5EF4-FFF2-40B4-BE49-F238E27FC236}">
                    <a16:creationId xmlns:a16="http://schemas.microsoft.com/office/drawing/2014/main" id="{045B67D6-E011-491F-A690-2E6ED5D44B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274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Line 495">
                <a:extLst>
                  <a:ext uri="{FF2B5EF4-FFF2-40B4-BE49-F238E27FC236}">
                    <a16:creationId xmlns:a16="http://schemas.microsoft.com/office/drawing/2014/main" id="{FA0860BB-D0B4-4D7D-B608-F2CF1AD64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244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Line 496">
                <a:extLst>
                  <a:ext uri="{FF2B5EF4-FFF2-40B4-BE49-F238E27FC236}">
                    <a16:creationId xmlns:a16="http://schemas.microsoft.com/office/drawing/2014/main" id="{0B74BE05-EA4F-4234-ABCC-107740193F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214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Line 497">
                <a:extLst>
                  <a:ext uri="{FF2B5EF4-FFF2-40B4-BE49-F238E27FC236}">
                    <a16:creationId xmlns:a16="http://schemas.microsoft.com/office/drawing/2014/main" id="{6126A196-6E10-4573-85AE-5F0049E3BE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7" y="2034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Line 498">
                <a:extLst>
                  <a:ext uri="{FF2B5EF4-FFF2-40B4-BE49-F238E27FC236}">
                    <a16:creationId xmlns:a16="http://schemas.microsoft.com/office/drawing/2014/main" id="{F64AE730-7977-4F22-88E3-B606FF150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154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Line 499">
                <a:extLst>
                  <a:ext uri="{FF2B5EF4-FFF2-40B4-BE49-F238E27FC236}">
                    <a16:creationId xmlns:a16="http://schemas.microsoft.com/office/drawing/2014/main" id="{8120A834-F7D8-4BB6-8D14-F4E9E4EEC4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124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Line 500">
                <a:extLst>
                  <a:ext uri="{FF2B5EF4-FFF2-40B4-BE49-F238E27FC236}">
                    <a16:creationId xmlns:a16="http://schemas.microsoft.com/office/drawing/2014/main" id="{3F950FDA-C3C7-4F97-8900-EF30D02F45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094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Line 501">
                <a:extLst>
                  <a:ext uri="{FF2B5EF4-FFF2-40B4-BE49-F238E27FC236}">
                    <a16:creationId xmlns:a16="http://schemas.microsoft.com/office/drawing/2014/main" id="{8548BE68-6CCD-49A9-920A-E7DC2DCCDE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064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Line 502">
                <a:extLst>
                  <a:ext uri="{FF2B5EF4-FFF2-40B4-BE49-F238E27FC236}">
                    <a16:creationId xmlns:a16="http://schemas.microsoft.com/office/drawing/2014/main" id="{3D709BE3-A1C8-449D-AEAB-30456E3DFF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7" y="1885"/>
                <a:ext cx="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Line 503">
                <a:extLst>
                  <a:ext uri="{FF2B5EF4-FFF2-40B4-BE49-F238E27FC236}">
                    <a16:creationId xmlns:a16="http://schemas.microsoft.com/office/drawing/2014/main" id="{00F42BA6-CF46-4639-B019-61F8286A3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2004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Line 504">
                <a:extLst>
                  <a:ext uri="{FF2B5EF4-FFF2-40B4-BE49-F238E27FC236}">
                    <a16:creationId xmlns:a16="http://schemas.microsoft.com/office/drawing/2014/main" id="{C524A238-A9F9-40E2-B6AE-4D07CBDDB9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1975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Line 505">
                <a:extLst>
                  <a:ext uri="{FF2B5EF4-FFF2-40B4-BE49-F238E27FC236}">
                    <a16:creationId xmlns:a16="http://schemas.microsoft.com/office/drawing/2014/main" id="{BF8D1CF5-FDB7-4283-B00B-E2D41D6C34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1945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Line 506">
                <a:extLst>
                  <a:ext uri="{FF2B5EF4-FFF2-40B4-BE49-F238E27FC236}">
                    <a16:creationId xmlns:a16="http://schemas.microsoft.com/office/drawing/2014/main" id="{F4C6F3E3-395D-41D7-A356-CD01831EF7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1" y="1915"/>
                <a:ext cx="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Line 507">
                <a:extLst>
                  <a:ext uri="{FF2B5EF4-FFF2-40B4-BE49-F238E27FC236}">
                    <a16:creationId xmlns:a16="http://schemas.microsoft.com/office/drawing/2014/main" id="{329851B8-9DBC-496E-845E-B440515781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39" y="1885"/>
                <a:ext cx="1" cy="598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Line 508">
                <a:extLst>
                  <a:ext uri="{FF2B5EF4-FFF2-40B4-BE49-F238E27FC236}">
                    <a16:creationId xmlns:a16="http://schemas.microsoft.com/office/drawing/2014/main" id="{F6D3C42D-645F-4314-952C-9932A024E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64" y="1885"/>
                <a:ext cx="1" cy="598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Line 509">
                <a:extLst>
                  <a:ext uri="{FF2B5EF4-FFF2-40B4-BE49-F238E27FC236}">
                    <a16:creationId xmlns:a16="http://schemas.microsoft.com/office/drawing/2014/main" id="{6969E5D2-51D6-4A42-A9C9-41860DBD8D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0" y="1885"/>
                <a:ext cx="1" cy="598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Line 510">
                <a:extLst>
                  <a:ext uri="{FF2B5EF4-FFF2-40B4-BE49-F238E27FC236}">
                    <a16:creationId xmlns:a16="http://schemas.microsoft.com/office/drawing/2014/main" id="{37857160-ADD7-4802-859F-34D183E955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4" y="2333"/>
                <a:ext cx="901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Line 511">
                <a:extLst>
                  <a:ext uri="{FF2B5EF4-FFF2-40B4-BE49-F238E27FC236}">
                    <a16:creationId xmlns:a16="http://schemas.microsoft.com/office/drawing/2014/main" id="{9D3DB6EC-C04D-46AC-86B5-2D0112492D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4" y="2184"/>
                <a:ext cx="901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Line 512">
                <a:extLst>
                  <a:ext uri="{FF2B5EF4-FFF2-40B4-BE49-F238E27FC236}">
                    <a16:creationId xmlns:a16="http://schemas.microsoft.com/office/drawing/2014/main" id="{DBF9EE55-60FC-47E0-9519-1C1297622D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4" y="2034"/>
                <a:ext cx="901" cy="1"/>
              </a:xfrm>
              <a:prstGeom prst="line">
                <a:avLst/>
              </a:prstGeom>
              <a:noFill/>
              <a:ln w="0">
                <a:solidFill>
                  <a:srgbClr val="0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Rectangle 513">
                <a:extLst>
                  <a:ext uri="{FF2B5EF4-FFF2-40B4-BE49-F238E27FC236}">
                    <a16:creationId xmlns:a16="http://schemas.microsoft.com/office/drawing/2014/main" id="{C8A169E6-2ED2-4598-ABC0-90275970A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2467"/>
                <a:ext cx="58" cy="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-1.0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6" name="Rectangle 514">
                <a:extLst>
                  <a:ext uri="{FF2B5EF4-FFF2-40B4-BE49-F238E27FC236}">
                    <a16:creationId xmlns:a16="http://schemas.microsoft.com/office/drawing/2014/main" id="{2BF7F131-3B0A-4C87-8C8F-C7EA2A17B1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2318"/>
                <a:ext cx="58" cy="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-0.5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7" name="Rectangle 515">
                <a:extLst>
                  <a:ext uri="{FF2B5EF4-FFF2-40B4-BE49-F238E27FC236}">
                    <a16:creationId xmlns:a16="http://schemas.microsoft.com/office/drawing/2014/main" id="{4974EFF8-FE86-46C9-826F-13BC025B6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" y="2168"/>
                <a:ext cx="54" cy="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 0.0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8" name="Rectangle 516">
                <a:extLst>
                  <a:ext uri="{FF2B5EF4-FFF2-40B4-BE49-F238E27FC236}">
                    <a16:creationId xmlns:a16="http://schemas.microsoft.com/office/drawing/2014/main" id="{356C5696-5B24-4F8F-8A7A-EEED8BBEC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" y="2019"/>
                <a:ext cx="54" cy="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 0.5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9" name="Rectangle 517">
                <a:extLst>
                  <a:ext uri="{FF2B5EF4-FFF2-40B4-BE49-F238E27FC236}">
                    <a16:creationId xmlns:a16="http://schemas.microsoft.com/office/drawing/2014/main" id="{424ED074-41C7-457E-B1FD-49FD96272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0" y="1869"/>
                <a:ext cx="54" cy="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r>
                  <a:rPr lang="sv-SE" altLang="en-US" sz="300" b="0">
                    <a:solidFill>
                      <a:srgbClr val="000000"/>
                    </a:solidFill>
                    <a:cs typeface="Arial" panose="020B0604020202020204" pitchFamily="34" charset="0"/>
                  </a:rPr>
                  <a:t> 1.0</a:t>
                </a:r>
                <a:endParaRPr lang="sv-SE" altLang="en-US" sz="24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518">
                <a:extLst>
                  <a:ext uri="{FF2B5EF4-FFF2-40B4-BE49-F238E27FC236}">
                    <a16:creationId xmlns:a16="http://schemas.microsoft.com/office/drawing/2014/main" id="{EE177891-150B-4494-995A-33AE48496A1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713" y="1983"/>
                <a:ext cx="901" cy="403"/>
              </a:xfrm>
              <a:custGeom>
                <a:avLst/>
                <a:gdLst>
                  <a:gd name="T0" fmla="*/ 0 w 6015"/>
                  <a:gd name="T1" fmla="*/ 0 h 2065"/>
                  <a:gd name="T2" fmla="*/ 0 w 6015"/>
                  <a:gd name="T3" fmla="*/ 0 h 2065"/>
                  <a:gd name="T4" fmla="*/ 0 w 6015"/>
                  <a:gd name="T5" fmla="*/ 0 h 2065"/>
                  <a:gd name="T6" fmla="*/ 0 w 6015"/>
                  <a:gd name="T7" fmla="*/ 0 h 2065"/>
                  <a:gd name="T8" fmla="*/ 0 w 6015"/>
                  <a:gd name="T9" fmla="*/ 0 h 2065"/>
                  <a:gd name="T10" fmla="*/ 0 w 6015"/>
                  <a:gd name="T11" fmla="*/ 0 h 2065"/>
                  <a:gd name="T12" fmla="*/ 0 w 6015"/>
                  <a:gd name="T13" fmla="*/ 0 h 2065"/>
                  <a:gd name="T14" fmla="*/ 0 w 6015"/>
                  <a:gd name="T15" fmla="*/ 0 h 2065"/>
                  <a:gd name="T16" fmla="*/ 0 w 6015"/>
                  <a:gd name="T17" fmla="*/ 0 h 2065"/>
                  <a:gd name="T18" fmla="*/ 0 w 6015"/>
                  <a:gd name="T19" fmla="*/ 0 h 2065"/>
                  <a:gd name="T20" fmla="*/ 0 w 6015"/>
                  <a:gd name="T21" fmla="*/ 0 h 2065"/>
                  <a:gd name="T22" fmla="*/ 0 w 6015"/>
                  <a:gd name="T23" fmla="*/ 0 h 2065"/>
                  <a:gd name="T24" fmla="*/ 0 w 6015"/>
                  <a:gd name="T25" fmla="*/ 0 h 2065"/>
                  <a:gd name="T26" fmla="*/ 0 w 6015"/>
                  <a:gd name="T27" fmla="*/ 0 h 2065"/>
                  <a:gd name="T28" fmla="*/ 0 w 6015"/>
                  <a:gd name="T29" fmla="*/ 0 h 2065"/>
                  <a:gd name="T30" fmla="*/ 0 w 6015"/>
                  <a:gd name="T31" fmla="*/ 0 h 2065"/>
                  <a:gd name="T32" fmla="*/ 0 w 6015"/>
                  <a:gd name="T33" fmla="*/ 0 h 2065"/>
                  <a:gd name="T34" fmla="*/ 0 w 6015"/>
                  <a:gd name="T35" fmla="*/ 0 h 2065"/>
                  <a:gd name="T36" fmla="*/ 0 w 6015"/>
                  <a:gd name="T37" fmla="*/ 0 h 2065"/>
                  <a:gd name="T38" fmla="*/ 0 w 6015"/>
                  <a:gd name="T39" fmla="*/ 0 h 2065"/>
                  <a:gd name="T40" fmla="*/ 0 w 6015"/>
                  <a:gd name="T41" fmla="*/ 0 h 2065"/>
                  <a:gd name="T42" fmla="*/ 0 w 6015"/>
                  <a:gd name="T43" fmla="*/ 0 h 2065"/>
                  <a:gd name="T44" fmla="*/ 0 w 6015"/>
                  <a:gd name="T45" fmla="*/ 0 h 2065"/>
                  <a:gd name="T46" fmla="*/ 0 w 6015"/>
                  <a:gd name="T47" fmla="*/ 0 h 2065"/>
                  <a:gd name="T48" fmla="*/ 0 w 6015"/>
                  <a:gd name="T49" fmla="*/ 0 h 2065"/>
                  <a:gd name="T50" fmla="*/ 0 w 6015"/>
                  <a:gd name="T51" fmla="*/ 0 h 2065"/>
                  <a:gd name="T52" fmla="*/ 0 w 6015"/>
                  <a:gd name="T53" fmla="*/ 0 h 2065"/>
                  <a:gd name="T54" fmla="*/ 0 w 6015"/>
                  <a:gd name="T55" fmla="*/ 0 h 2065"/>
                  <a:gd name="T56" fmla="*/ 0 w 6015"/>
                  <a:gd name="T57" fmla="*/ 0 h 2065"/>
                  <a:gd name="T58" fmla="*/ 0 w 6015"/>
                  <a:gd name="T59" fmla="*/ 0 h 2065"/>
                  <a:gd name="T60" fmla="*/ 0 w 6015"/>
                  <a:gd name="T61" fmla="*/ 0 h 2065"/>
                  <a:gd name="T62" fmla="*/ 0 w 6015"/>
                  <a:gd name="T63" fmla="*/ 0 h 2065"/>
                  <a:gd name="T64" fmla="*/ 0 w 6015"/>
                  <a:gd name="T65" fmla="*/ 0 h 2065"/>
                  <a:gd name="T66" fmla="*/ 0 w 6015"/>
                  <a:gd name="T67" fmla="*/ 0 h 2065"/>
                  <a:gd name="T68" fmla="*/ 0 w 6015"/>
                  <a:gd name="T69" fmla="*/ 0 h 2065"/>
                  <a:gd name="T70" fmla="*/ 0 w 6015"/>
                  <a:gd name="T71" fmla="*/ 0 h 2065"/>
                  <a:gd name="T72" fmla="*/ 0 w 6015"/>
                  <a:gd name="T73" fmla="*/ 0 h 2065"/>
                  <a:gd name="T74" fmla="*/ 0 w 6015"/>
                  <a:gd name="T75" fmla="*/ 0 h 2065"/>
                  <a:gd name="T76" fmla="*/ 0 w 6015"/>
                  <a:gd name="T77" fmla="*/ 0 h 2065"/>
                  <a:gd name="T78" fmla="*/ 0 w 6015"/>
                  <a:gd name="T79" fmla="*/ 0 h 2065"/>
                  <a:gd name="T80" fmla="*/ 0 w 6015"/>
                  <a:gd name="T81" fmla="*/ 0 h 2065"/>
                  <a:gd name="T82" fmla="*/ 0 w 6015"/>
                  <a:gd name="T83" fmla="*/ 0 h 2065"/>
                  <a:gd name="T84" fmla="*/ 0 w 6015"/>
                  <a:gd name="T85" fmla="*/ 0 h 2065"/>
                  <a:gd name="T86" fmla="*/ 0 w 6015"/>
                  <a:gd name="T87" fmla="*/ 0 h 2065"/>
                  <a:gd name="T88" fmla="*/ 0 w 6015"/>
                  <a:gd name="T89" fmla="*/ 0 h 2065"/>
                  <a:gd name="T90" fmla="*/ 0 w 6015"/>
                  <a:gd name="T91" fmla="*/ 0 h 2065"/>
                  <a:gd name="T92" fmla="*/ 0 w 6015"/>
                  <a:gd name="T93" fmla="*/ 0 h 2065"/>
                  <a:gd name="T94" fmla="*/ 0 w 6015"/>
                  <a:gd name="T95" fmla="*/ 0 h 2065"/>
                  <a:gd name="T96" fmla="*/ 0 w 6015"/>
                  <a:gd name="T97" fmla="*/ 0 h 2065"/>
                  <a:gd name="T98" fmla="*/ 0 w 6015"/>
                  <a:gd name="T99" fmla="*/ 0 h 2065"/>
                  <a:gd name="T100" fmla="*/ 0 w 6015"/>
                  <a:gd name="T101" fmla="*/ 0 h 2065"/>
                  <a:gd name="T102" fmla="*/ 0 w 6015"/>
                  <a:gd name="T103" fmla="*/ 0 h 2065"/>
                  <a:gd name="T104" fmla="*/ 0 w 6015"/>
                  <a:gd name="T105" fmla="*/ 0 h 2065"/>
                  <a:gd name="T106" fmla="*/ 0 w 6015"/>
                  <a:gd name="T107" fmla="*/ 0 h 2065"/>
                  <a:gd name="T108" fmla="*/ 0 w 6015"/>
                  <a:gd name="T109" fmla="*/ 0 h 2065"/>
                  <a:gd name="T110" fmla="*/ 0 w 6015"/>
                  <a:gd name="T111" fmla="*/ 0 h 2065"/>
                  <a:gd name="T112" fmla="*/ 0 w 6015"/>
                  <a:gd name="T113" fmla="*/ 0 h 2065"/>
                  <a:gd name="T114" fmla="*/ 0 w 6015"/>
                  <a:gd name="T115" fmla="*/ 0 h 2065"/>
                  <a:gd name="T116" fmla="*/ 0 w 6015"/>
                  <a:gd name="T117" fmla="*/ 0 h 2065"/>
                  <a:gd name="T118" fmla="*/ 0 w 6015"/>
                  <a:gd name="T119" fmla="*/ 0 h 2065"/>
                  <a:gd name="T120" fmla="*/ 0 w 6015"/>
                  <a:gd name="T121" fmla="*/ 0 h 206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015"/>
                  <a:gd name="T184" fmla="*/ 0 h 2065"/>
                  <a:gd name="T185" fmla="*/ 6015 w 6015"/>
                  <a:gd name="T186" fmla="*/ 2065 h 206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015" h="2065">
                    <a:moveTo>
                      <a:pt x="0" y="609"/>
                    </a:moveTo>
                    <a:lnTo>
                      <a:pt x="0" y="609"/>
                    </a:lnTo>
                    <a:lnTo>
                      <a:pt x="7" y="671"/>
                    </a:lnTo>
                    <a:lnTo>
                      <a:pt x="14" y="736"/>
                    </a:lnTo>
                    <a:lnTo>
                      <a:pt x="21" y="805"/>
                    </a:lnTo>
                    <a:lnTo>
                      <a:pt x="28" y="876"/>
                    </a:lnTo>
                    <a:lnTo>
                      <a:pt x="35" y="950"/>
                    </a:lnTo>
                    <a:lnTo>
                      <a:pt x="42" y="1028"/>
                    </a:lnTo>
                    <a:lnTo>
                      <a:pt x="49" y="1108"/>
                    </a:lnTo>
                    <a:lnTo>
                      <a:pt x="56" y="1083"/>
                    </a:lnTo>
                    <a:lnTo>
                      <a:pt x="62" y="1045"/>
                    </a:lnTo>
                    <a:lnTo>
                      <a:pt x="69" y="1040"/>
                    </a:lnTo>
                    <a:lnTo>
                      <a:pt x="76" y="1031"/>
                    </a:lnTo>
                    <a:lnTo>
                      <a:pt x="83" y="1050"/>
                    </a:lnTo>
                    <a:lnTo>
                      <a:pt x="90" y="1033"/>
                    </a:lnTo>
                    <a:lnTo>
                      <a:pt x="97" y="1033"/>
                    </a:lnTo>
                    <a:lnTo>
                      <a:pt x="104" y="1044"/>
                    </a:lnTo>
                    <a:lnTo>
                      <a:pt x="111" y="1033"/>
                    </a:lnTo>
                    <a:lnTo>
                      <a:pt x="118" y="1034"/>
                    </a:lnTo>
                    <a:lnTo>
                      <a:pt x="125" y="1041"/>
                    </a:lnTo>
                    <a:lnTo>
                      <a:pt x="132" y="1033"/>
                    </a:lnTo>
                    <a:lnTo>
                      <a:pt x="139" y="1034"/>
                    </a:lnTo>
                    <a:lnTo>
                      <a:pt x="146" y="1039"/>
                    </a:lnTo>
                    <a:lnTo>
                      <a:pt x="153" y="1034"/>
                    </a:lnTo>
                    <a:lnTo>
                      <a:pt x="160" y="1035"/>
                    </a:lnTo>
                    <a:lnTo>
                      <a:pt x="167" y="1038"/>
                    </a:lnTo>
                    <a:lnTo>
                      <a:pt x="174" y="1034"/>
                    </a:lnTo>
                    <a:lnTo>
                      <a:pt x="181" y="1035"/>
                    </a:lnTo>
                    <a:lnTo>
                      <a:pt x="188" y="1037"/>
                    </a:lnTo>
                    <a:lnTo>
                      <a:pt x="195" y="1035"/>
                    </a:lnTo>
                    <a:lnTo>
                      <a:pt x="202" y="1036"/>
                    </a:lnTo>
                    <a:lnTo>
                      <a:pt x="209" y="1037"/>
                    </a:lnTo>
                    <a:lnTo>
                      <a:pt x="216" y="1035"/>
                    </a:lnTo>
                    <a:lnTo>
                      <a:pt x="223" y="1036"/>
                    </a:lnTo>
                    <a:lnTo>
                      <a:pt x="230" y="1036"/>
                    </a:lnTo>
                    <a:lnTo>
                      <a:pt x="237" y="1035"/>
                    </a:lnTo>
                    <a:lnTo>
                      <a:pt x="243" y="1036"/>
                    </a:lnTo>
                    <a:lnTo>
                      <a:pt x="250" y="1036"/>
                    </a:lnTo>
                    <a:lnTo>
                      <a:pt x="257" y="1035"/>
                    </a:lnTo>
                    <a:lnTo>
                      <a:pt x="264" y="1036"/>
                    </a:lnTo>
                    <a:lnTo>
                      <a:pt x="271" y="1036"/>
                    </a:lnTo>
                    <a:lnTo>
                      <a:pt x="278" y="1035"/>
                    </a:lnTo>
                    <a:lnTo>
                      <a:pt x="285" y="1036"/>
                    </a:lnTo>
                    <a:lnTo>
                      <a:pt x="292" y="1036"/>
                    </a:lnTo>
                    <a:lnTo>
                      <a:pt x="299" y="1035"/>
                    </a:lnTo>
                    <a:lnTo>
                      <a:pt x="306" y="1036"/>
                    </a:lnTo>
                    <a:lnTo>
                      <a:pt x="313" y="1036"/>
                    </a:lnTo>
                    <a:lnTo>
                      <a:pt x="320" y="1036"/>
                    </a:lnTo>
                    <a:lnTo>
                      <a:pt x="327" y="1040"/>
                    </a:lnTo>
                    <a:lnTo>
                      <a:pt x="334" y="1047"/>
                    </a:lnTo>
                    <a:lnTo>
                      <a:pt x="341" y="1056"/>
                    </a:lnTo>
                    <a:lnTo>
                      <a:pt x="348" y="1068"/>
                    </a:lnTo>
                    <a:lnTo>
                      <a:pt x="355" y="1083"/>
                    </a:lnTo>
                    <a:lnTo>
                      <a:pt x="362" y="1100"/>
                    </a:lnTo>
                    <a:lnTo>
                      <a:pt x="369" y="1120"/>
                    </a:lnTo>
                    <a:lnTo>
                      <a:pt x="376" y="1142"/>
                    </a:lnTo>
                    <a:lnTo>
                      <a:pt x="383" y="1167"/>
                    </a:lnTo>
                    <a:lnTo>
                      <a:pt x="390" y="1195"/>
                    </a:lnTo>
                    <a:lnTo>
                      <a:pt x="397" y="1225"/>
                    </a:lnTo>
                    <a:lnTo>
                      <a:pt x="404" y="1258"/>
                    </a:lnTo>
                    <a:lnTo>
                      <a:pt x="411" y="1293"/>
                    </a:lnTo>
                    <a:lnTo>
                      <a:pt x="418" y="1331"/>
                    </a:lnTo>
                    <a:lnTo>
                      <a:pt x="424" y="1372"/>
                    </a:lnTo>
                    <a:lnTo>
                      <a:pt x="431" y="1415"/>
                    </a:lnTo>
                    <a:lnTo>
                      <a:pt x="438" y="1460"/>
                    </a:lnTo>
                    <a:lnTo>
                      <a:pt x="445" y="1508"/>
                    </a:lnTo>
                    <a:lnTo>
                      <a:pt x="452" y="1558"/>
                    </a:lnTo>
                    <a:lnTo>
                      <a:pt x="459" y="1611"/>
                    </a:lnTo>
                    <a:lnTo>
                      <a:pt x="466" y="1667"/>
                    </a:lnTo>
                    <a:lnTo>
                      <a:pt x="473" y="1687"/>
                    </a:lnTo>
                    <a:lnTo>
                      <a:pt x="480" y="1656"/>
                    </a:lnTo>
                    <a:lnTo>
                      <a:pt x="487" y="1672"/>
                    </a:lnTo>
                    <a:lnTo>
                      <a:pt x="494" y="1720"/>
                    </a:lnTo>
                    <a:lnTo>
                      <a:pt x="501" y="1712"/>
                    </a:lnTo>
                    <a:lnTo>
                      <a:pt x="508" y="1729"/>
                    </a:lnTo>
                    <a:lnTo>
                      <a:pt x="515" y="1770"/>
                    </a:lnTo>
                    <a:lnTo>
                      <a:pt x="522" y="1770"/>
                    </a:lnTo>
                    <a:lnTo>
                      <a:pt x="529" y="1790"/>
                    </a:lnTo>
                    <a:lnTo>
                      <a:pt x="536" y="1823"/>
                    </a:lnTo>
                    <a:lnTo>
                      <a:pt x="543" y="1830"/>
                    </a:lnTo>
                    <a:lnTo>
                      <a:pt x="550" y="1850"/>
                    </a:lnTo>
                    <a:lnTo>
                      <a:pt x="557" y="1878"/>
                    </a:lnTo>
                    <a:lnTo>
                      <a:pt x="564" y="1887"/>
                    </a:lnTo>
                    <a:lnTo>
                      <a:pt x="571" y="1906"/>
                    </a:lnTo>
                    <a:lnTo>
                      <a:pt x="578" y="1930"/>
                    </a:lnTo>
                    <a:lnTo>
                      <a:pt x="585" y="1940"/>
                    </a:lnTo>
                    <a:lnTo>
                      <a:pt x="592" y="1957"/>
                    </a:lnTo>
                    <a:lnTo>
                      <a:pt x="599" y="1977"/>
                    </a:lnTo>
                    <a:lnTo>
                      <a:pt x="605" y="1986"/>
                    </a:lnTo>
                    <a:lnTo>
                      <a:pt x="612" y="2001"/>
                    </a:lnTo>
                    <a:lnTo>
                      <a:pt x="619" y="2015"/>
                    </a:lnTo>
                    <a:lnTo>
                      <a:pt x="626" y="2023"/>
                    </a:lnTo>
                    <a:lnTo>
                      <a:pt x="633" y="2034"/>
                    </a:lnTo>
                    <a:lnTo>
                      <a:pt x="640" y="2044"/>
                    </a:lnTo>
                    <a:lnTo>
                      <a:pt x="647" y="2049"/>
                    </a:lnTo>
                    <a:lnTo>
                      <a:pt x="654" y="2056"/>
                    </a:lnTo>
                    <a:lnTo>
                      <a:pt x="661" y="2061"/>
                    </a:lnTo>
                    <a:lnTo>
                      <a:pt x="668" y="2062"/>
                    </a:lnTo>
                    <a:lnTo>
                      <a:pt x="675" y="2064"/>
                    </a:lnTo>
                    <a:lnTo>
                      <a:pt x="682" y="2065"/>
                    </a:lnTo>
                    <a:lnTo>
                      <a:pt x="689" y="2062"/>
                    </a:lnTo>
                    <a:lnTo>
                      <a:pt x="696" y="2058"/>
                    </a:lnTo>
                    <a:lnTo>
                      <a:pt x="703" y="2054"/>
                    </a:lnTo>
                    <a:lnTo>
                      <a:pt x="710" y="2046"/>
                    </a:lnTo>
                    <a:lnTo>
                      <a:pt x="717" y="2037"/>
                    </a:lnTo>
                    <a:lnTo>
                      <a:pt x="724" y="2027"/>
                    </a:lnTo>
                    <a:lnTo>
                      <a:pt x="731" y="2014"/>
                    </a:lnTo>
                    <a:lnTo>
                      <a:pt x="738" y="2000"/>
                    </a:lnTo>
                    <a:lnTo>
                      <a:pt x="745" y="1986"/>
                    </a:lnTo>
                    <a:lnTo>
                      <a:pt x="752" y="1971"/>
                    </a:lnTo>
                    <a:lnTo>
                      <a:pt x="759" y="1956"/>
                    </a:lnTo>
                    <a:lnTo>
                      <a:pt x="766" y="1941"/>
                    </a:lnTo>
                    <a:lnTo>
                      <a:pt x="773" y="1924"/>
                    </a:lnTo>
                    <a:lnTo>
                      <a:pt x="780" y="1908"/>
                    </a:lnTo>
                    <a:lnTo>
                      <a:pt x="786" y="1890"/>
                    </a:lnTo>
                    <a:lnTo>
                      <a:pt x="793" y="1873"/>
                    </a:lnTo>
                    <a:lnTo>
                      <a:pt x="800" y="1854"/>
                    </a:lnTo>
                    <a:lnTo>
                      <a:pt x="807" y="1835"/>
                    </a:lnTo>
                    <a:lnTo>
                      <a:pt x="814" y="1816"/>
                    </a:lnTo>
                    <a:lnTo>
                      <a:pt x="821" y="1796"/>
                    </a:lnTo>
                    <a:lnTo>
                      <a:pt x="828" y="1775"/>
                    </a:lnTo>
                    <a:lnTo>
                      <a:pt x="835" y="1754"/>
                    </a:lnTo>
                    <a:lnTo>
                      <a:pt x="842" y="1733"/>
                    </a:lnTo>
                    <a:lnTo>
                      <a:pt x="849" y="1710"/>
                    </a:lnTo>
                    <a:lnTo>
                      <a:pt x="856" y="1688"/>
                    </a:lnTo>
                    <a:lnTo>
                      <a:pt x="863" y="1664"/>
                    </a:lnTo>
                    <a:lnTo>
                      <a:pt x="870" y="1640"/>
                    </a:lnTo>
                    <a:lnTo>
                      <a:pt x="877" y="1616"/>
                    </a:lnTo>
                    <a:lnTo>
                      <a:pt x="884" y="1591"/>
                    </a:lnTo>
                    <a:lnTo>
                      <a:pt x="891" y="1602"/>
                    </a:lnTo>
                    <a:lnTo>
                      <a:pt x="898" y="1667"/>
                    </a:lnTo>
                    <a:lnTo>
                      <a:pt x="905" y="1687"/>
                    </a:lnTo>
                    <a:lnTo>
                      <a:pt x="912" y="1675"/>
                    </a:lnTo>
                    <a:lnTo>
                      <a:pt x="919" y="1720"/>
                    </a:lnTo>
                    <a:lnTo>
                      <a:pt x="926" y="1740"/>
                    </a:lnTo>
                    <a:lnTo>
                      <a:pt x="933" y="1738"/>
                    </a:lnTo>
                    <a:lnTo>
                      <a:pt x="940" y="1777"/>
                    </a:lnTo>
                    <a:lnTo>
                      <a:pt x="947" y="1796"/>
                    </a:lnTo>
                    <a:lnTo>
                      <a:pt x="954" y="1801"/>
                    </a:lnTo>
                    <a:lnTo>
                      <a:pt x="961" y="1834"/>
                    </a:lnTo>
                    <a:lnTo>
                      <a:pt x="967" y="1852"/>
                    </a:lnTo>
                    <a:lnTo>
                      <a:pt x="974" y="1862"/>
                    </a:lnTo>
                    <a:lnTo>
                      <a:pt x="981" y="1890"/>
                    </a:lnTo>
                    <a:lnTo>
                      <a:pt x="988" y="1906"/>
                    </a:lnTo>
                    <a:lnTo>
                      <a:pt x="995" y="1918"/>
                    </a:lnTo>
                    <a:lnTo>
                      <a:pt x="1002" y="1941"/>
                    </a:lnTo>
                    <a:lnTo>
                      <a:pt x="1009" y="1956"/>
                    </a:lnTo>
                    <a:lnTo>
                      <a:pt x="1016" y="1967"/>
                    </a:lnTo>
                    <a:lnTo>
                      <a:pt x="1023" y="1986"/>
                    </a:lnTo>
                    <a:lnTo>
                      <a:pt x="1030" y="1998"/>
                    </a:lnTo>
                    <a:lnTo>
                      <a:pt x="1037" y="2008"/>
                    </a:lnTo>
                    <a:lnTo>
                      <a:pt x="1044" y="2022"/>
                    </a:lnTo>
                    <a:lnTo>
                      <a:pt x="1051" y="2031"/>
                    </a:lnTo>
                    <a:lnTo>
                      <a:pt x="1058" y="2038"/>
                    </a:lnTo>
                    <a:lnTo>
                      <a:pt x="1065" y="2047"/>
                    </a:lnTo>
                    <a:lnTo>
                      <a:pt x="1072" y="2052"/>
                    </a:lnTo>
                    <a:lnTo>
                      <a:pt x="1079" y="2056"/>
                    </a:lnTo>
                    <a:lnTo>
                      <a:pt x="1086" y="2060"/>
                    </a:lnTo>
                    <a:lnTo>
                      <a:pt x="1093" y="2061"/>
                    </a:lnTo>
                    <a:lnTo>
                      <a:pt x="1100" y="2060"/>
                    </a:lnTo>
                    <a:lnTo>
                      <a:pt x="1107" y="2059"/>
                    </a:lnTo>
                    <a:lnTo>
                      <a:pt x="1114" y="2055"/>
                    </a:lnTo>
                    <a:lnTo>
                      <a:pt x="1121" y="2049"/>
                    </a:lnTo>
                    <a:lnTo>
                      <a:pt x="1128" y="2043"/>
                    </a:lnTo>
                    <a:lnTo>
                      <a:pt x="1135" y="2034"/>
                    </a:lnTo>
                    <a:lnTo>
                      <a:pt x="1142" y="2023"/>
                    </a:lnTo>
                    <a:lnTo>
                      <a:pt x="1148" y="2011"/>
                    </a:lnTo>
                    <a:lnTo>
                      <a:pt x="1155" y="1996"/>
                    </a:lnTo>
                    <a:lnTo>
                      <a:pt x="1162" y="1978"/>
                    </a:lnTo>
                    <a:lnTo>
                      <a:pt x="1169" y="1957"/>
                    </a:lnTo>
                    <a:lnTo>
                      <a:pt x="1176" y="1932"/>
                    </a:lnTo>
                    <a:lnTo>
                      <a:pt x="1183" y="1905"/>
                    </a:lnTo>
                    <a:lnTo>
                      <a:pt x="1190" y="1874"/>
                    </a:lnTo>
                    <a:lnTo>
                      <a:pt x="1197" y="1840"/>
                    </a:lnTo>
                    <a:lnTo>
                      <a:pt x="1204" y="1803"/>
                    </a:lnTo>
                    <a:lnTo>
                      <a:pt x="1211" y="1763"/>
                    </a:lnTo>
                    <a:lnTo>
                      <a:pt x="1218" y="1719"/>
                    </a:lnTo>
                    <a:lnTo>
                      <a:pt x="1225" y="1673"/>
                    </a:lnTo>
                    <a:lnTo>
                      <a:pt x="1232" y="1623"/>
                    </a:lnTo>
                    <a:lnTo>
                      <a:pt x="1239" y="1570"/>
                    </a:lnTo>
                    <a:lnTo>
                      <a:pt x="1246" y="1514"/>
                    </a:lnTo>
                    <a:lnTo>
                      <a:pt x="1253" y="1455"/>
                    </a:lnTo>
                    <a:lnTo>
                      <a:pt x="1260" y="1393"/>
                    </a:lnTo>
                    <a:lnTo>
                      <a:pt x="1267" y="1328"/>
                    </a:lnTo>
                    <a:lnTo>
                      <a:pt x="1274" y="1259"/>
                    </a:lnTo>
                    <a:lnTo>
                      <a:pt x="1281" y="1188"/>
                    </a:lnTo>
                    <a:lnTo>
                      <a:pt x="1288" y="1114"/>
                    </a:lnTo>
                    <a:lnTo>
                      <a:pt x="1295" y="1036"/>
                    </a:lnTo>
                    <a:lnTo>
                      <a:pt x="1302" y="956"/>
                    </a:lnTo>
                    <a:lnTo>
                      <a:pt x="1309" y="981"/>
                    </a:lnTo>
                    <a:lnTo>
                      <a:pt x="1316" y="1020"/>
                    </a:lnTo>
                    <a:lnTo>
                      <a:pt x="1323" y="1025"/>
                    </a:lnTo>
                    <a:lnTo>
                      <a:pt x="1329" y="1034"/>
                    </a:lnTo>
                    <a:lnTo>
                      <a:pt x="1336" y="1015"/>
                    </a:lnTo>
                    <a:lnTo>
                      <a:pt x="1343" y="1032"/>
                    </a:lnTo>
                    <a:lnTo>
                      <a:pt x="1350" y="1032"/>
                    </a:lnTo>
                    <a:lnTo>
                      <a:pt x="1357" y="1021"/>
                    </a:lnTo>
                    <a:lnTo>
                      <a:pt x="1364" y="1032"/>
                    </a:lnTo>
                    <a:lnTo>
                      <a:pt x="1371" y="1031"/>
                    </a:lnTo>
                    <a:lnTo>
                      <a:pt x="1378" y="1024"/>
                    </a:lnTo>
                    <a:lnTo>
                      <a:pt x="1385" y="1032"/>
                    </a:lnTo>
                    <a:lnTo>
                      <a:pt x="1392" y="1031"/>
                    </a:lnTo>
                    <a:lnTo>
                      <a:pt x="1399" y="1025"/>
                    </a:lnTo>
                    <a:lnTo>
                      <a:pt x="1406" y="1031"/>
                    </a:lnTo>
                    <a:lnTo>
                      <a:pt x="1413" y="1030"/>
                    </a:lnTo>
                    <a:lnTo>
                      <a:pt x="1420" y="1027"/>
                    </a:lnTo>
                    <a:lnTo>
                      <a:pt x="1427" y="1031"/>
                    </a:lnTo>
                    <a:lnTo>
                      <a:pt x="1434" y="1030"/>
                    </a:lnTo>
                    <a:lnTo>
                      <a:pt x="1441" y="1028"/>
                    </a:lnTo>
                    <a:lnTo>
                      <a:pt x="1448" y="1030"/>
                    </a:lnTo>
                    <a:lnTo>
                      <a:pt x="1455" y="1029"/>
                    </a:lnTo>
                    <a:lnTo>
                      <a:pt x="1462" y="1028"/>
                    </a:lnTo>
                    <a:lnTo>
                      <a:pt x="1469" y="1030"/>
                    </a:lnTo>
                    <a:lnTo>
                      <a:pt x="1476" y="1029"/>
                    </a:lnTo>
                    <a:lnTo>
                      <a:pt x="1483" y="1029"/>
                    </a:lnTo>
                    <a:lnTo>
                      <a:pt x="1490" y="1030"/>
                    </a:lnTo>
                    <a:lnTo>
                      <a:pt x="1497" y="1029"/>
                    </a:lnTo>
                    <a:lnTo>
                      <a:pt x="1504" y="1029"/>
                    </a:lnTo>
                    <a:lnTo>
                      <a:pt x="1510" y="1030"/>
                    </a:lnTo>
                    <a:lnTo>
                      <a:pt x="1517" y="1029"/>
                    </a:lnTo>
                    <a:lnTo>
                      <a:pt x="1524" y="1029"/>
                    </a:lnTo>
                    <a:lnTo>
                      <a:pt x="1531" y="1030"/>
                    </a:lnTo>
                    <a:lnTo>
                      <a:pt x="1538" y="1029"/>
                    </a:lnTo>
                    <a:lnTo>
                      <a:pt x="1545" y="1029"/>
                    </a:lnTo>
                    <a:lnTo>
                      <a:pt x="1552" y="1030"/>
                    </a:lnTo>
                    <a:lnTo>
                      <a:pt x="1559" y="1029"/>
                    </a:lnTo>
                    <a:lnTo>
                      <a:pt x="1566" y="1029"/>
                    </a:lnTo>
                    <a:lnTo>
                      <a:pt x="1573" y="1029"/>
                    </a:lnTo>
                    <a:lnTo>
                      <a:pt x="1580" y="1025"/>
                    </a:lnTo>
                    <a:lnTo>
                      <a:pt x="1587" y="1018"/>
                    </a:lnTo>
                    <a:lnTo>
                      <a:pt x="1594" y="1009"/>
                    </a:lnTo>
                    <a:lnTo>
                      <a:pt x="1601" y="997"/>
                    </a:lnTo>
                    <a:lnTo>
                      <a:pt x="1608" y="982"/>
                    </a:lnTo>
                    <a:lnTo>
                      <a:pt x="1615" y="965"/>
                    </a:lnTo>
                    <a:lnTo>
                      <a:pt x="1622" y="945"/>
                    </a:lnTo>
                    <a:lnTo>
                      <a:pt x="1629" y="923"/>
                    </a:lnTo>
                    <a:lnTo>
                      <a:pt x="1636" y="898"/>
                    </a:lnTo>
                    <a:lnTo>
                      <a:pt x="1643" y="870"/>
                    </a:lnTo>
                    <a:lnTo>
                      <a:pt x="1650" y="840"/>
                    </a:lnTo>
                    <a:lnTo>
                      <a:pt x="1657" y="807"/>
                    </a:lnTo>
                    <a:lnTo>
                      <a:pt x="1664" y="771"/>
                    </a:lnTo>
                    <a:lnTo>
                      <a:pt x="1671" y="733"/>
                    </a:lnTo>
                    <a:lnTo>
                      <a:pt x="1678" y="693"/>
                    </a:lnTo>
                    <a:lnTo>
                      <a:pt x="1685" y="650"/>
                    </a:lnTo>
                    <a:lnTo>
                      <a:pt x="1691" y="604"/>
                    </a:lnTo>
                    <a:lnTo>
                      <a:pt x="1698" y="556"/>
                    </a:lnTo>
                    <a:lnTo>
                      <a:pt x="1705" y="506"/>
                    </a:lnTo>
                    <a:lnTo>
                      <a:pt x="1712" y="453"/>
                    </a:lnTo>
                    <a:lnTo>
                      <a:pt x="1719" y="398"/>
                    </a:lnTo>
                    <a:lnTo>
                      <a:pt x="1726" y="377"/>
                    </a:lnTo>
                    <a:lnTo>
                      <a:pt x="1733" y="409"/>
                    </a:lnTo>
                    <a:lnTo>
                      <a:pt x="1740" y="393"/>
                    </a:lnTo>
                    <a:lnTo>
                      <a:pt x="1747" y="345"/>
                    </a:lnTo>
                    <a:lnTo>
                      <a:pt x="1754" y="353"/>
                    </a:lnTo>
                    <a:lnTo>
                      <a:pt x="1761" y="335"/>
                    </a:lnTo>
                    <a:lnTo>
                      <a:pt x="1768" y="295"/>
                    </a:lnTo>
                    <a:lnTo>
                      <a:pt x="1775" y="295"/>
                    </a:lnTo>
                    <a:lnTo>
                      <a:pt x="1782" y="275"/>
                    </a:lnTo>
                    <a:lnTo>
                      <a:pt x="1789" y="241"/>
                    </a:lnTo>
                    <a:lnTo>
                      <a:pt x="1796" y="235"/>
                    </a:lnTo>
                    <a:lnTo>
                      <a:pt x="1803" y="215"/>
                    </a:lnTo>
                    <a:lnTo>
                      <a:pt x="1810" y="187"/>
                    </a:lnTo>
                    <a:lnTo>
                      <a:pt x="1817" y="178"/>
                    </a:lnTo>
                    <a:lnTo>
                      <a:pt x="1824" y="158"/>
                    </a:lnTo>
                    <a:lnTo>
                      <a:pt x="1831" y="135"/>
                    </a:lnTo>
                    <a:lnTo>
                      <a:pt x="1838" y="125"/>
                    </a:lnTo>
                    <a:lnTo>
                      <a:pt x="1845" y="107"/>
                    </a:lnTo>
                    <a:lnTo>
                      <a:pt x="1852" y="88"/>
                    </a:lnTo>
                    <a:lnTo>
                      <a:pt x="1859" y="79"/>
                    </a:lnTo>
                    <a:lnTo>
                      <a:pt x="1866" y="64"/>
                    </a:lnTo>
                    <a:lnTo>
                      <a:pt x="1872" y="50"/>
                    </a:lnTo>
                    <a:lnTo>
                      <a:pt x="1879" y="42"/>
                    </a:lnTo>
                    <a:lnTo>
                      <a:pt x="1886" y="31"/>
                    </a:lnTo>
                    <a:lnTo>
                      <a:pt x="1893" y="21"/>
                    </a:lnTo>
                    <a:lnTo>
                      <a:pt x="1900" y="16"/>
                    </a:lnTo>
                    <a:lnTo>
                      <a:pt x="1907" y="9"/>
                    </a:lnTo>
                    <a:lnTo>
                      <a:pt x="1914" y="4"/>
                    </a:lnTo>
                    <a:lnTo>
                      <a:pt x="1921" y="3"/>
                    </a:lnTo>
                    <a:lnTo>
                      <a:pt x="1928" y="1"/>
                    </a:lnTo>
                    <a:lnTo>
                      <a:pt x="1935" y="0"/>
                    </a:lnTo>
                    <a:lnTo>
                      <a:pt x="1942" y="3"/>
                    </a:lnTo>
                    <a:lnTo>
                      <a:pt x="1949" y="7"/>
                    </a:lnTo>
                    <a:lnTo>
                      <a:pt x="1956" y="12"/>
                    </a:lnTo>
                    <a:lnTo>
                      <a:pt x="1963" y="19"/>
                    </a:lnTo>
                    <a:lnTo>
                      <a:pt x="1970" y="28"/>
                    </a:lnTo>
                    <a:lnTo>
                      <a:pt x="1977" y="38"/>
                    </a:lnTo>
                    <a:lnTo>
                      <a:pt x="1984" y="51"/>
                    </a:lnTo>
                    <a:lnTo>
                      <a:pt x="1991" y="65"/>
                    </a:lnTo>
                    <a:lnTo>
                      <a:pt x="1998" y="79"/>
                    </a:lnTo>
                    <a:lnTo>
                      <a:pt x="2005" y="94"/>
                    </a:lnTo>
                    <a:lnTo>
                      <a:pt x="2012" y="109"/>
                    </a:lnTo>
                    <a:lnTo>
                      <a:pt x="2019" y="125"/>
                    </a:lnTo>
                    <a:lnTo>
                      <a:pt x="2026" y="141"/>
                    </a:lnTo>
                    <a:lnTo>
                      <a:pt x="2033" y="157"/>
                    </a:lnTo>
                    <a:lnTo>
                      <a:pt x="2040" y="175"/>
                    </a:lnTo>
                    <a:lnTo>
                      <a:pt x="2047" y="193"/>
                    </a:lnTo>
                    <a:lnTo>
                      <a:pt x="2053" y="211"/>
                    </a:lnTo>
                    <a:lnTo>
                      <a:pt x="2060" y="230"/>
                    </a:lnTo>
                    <a:lnTo>
                      <a:pt x="2067" y="249"/>
                    </a:lnTo>
                    <a:lnTo>
                      <a:pt x="2074" y="269"/>
                    </a:lnTo>
                    <a:lnTo>
                      <a:pt x="2081" y="290"/>
                    </a:lnTo>
                    <a:lnTo>
                      <a:pt x="2088" y="311"/>
                    </a:lnTo>
                    <a:lnTo>
                      <a:pt x="2095" y="333"/>
                    </a:lnTo>
                    <a:lnTo>
                      <a:pt x="2102" y="355"/>
                    </a:lnTo>
                    <a:lnTo>
                      <a:pt x="2109" y="378"/>
                    </a:lnTo>
                    <a:lnTo>
                      <a:pt x="2116" y="401"/>
                    </a:lnTo>
                    <a:lnTo>
                      <a:pt x="2123" y="425"/>
                    </a:lnTo>
                    <a:lnTo>
                      <a:pt x="2130" y="450"/>
                    </a:lnTo>
                    <a:lnTo>
                      <a:pt x="2137" y="475"/>
                    </a:lnTo>
                    <a:lnTo>
                      <a:pt x="2144" y="463"/>
                    </a:lnTo>
                    <a:lnTo>
                      <a:pt x="2151" y="397"/>
                    </a:lnTo>
                    <a:lnTo>
                      <a:pt x="2158" y="378"/>
                    </a:lnTo>
                    <a:lnTo>
                      <a:pt x="2165" y="390"/>
                    </a:lnTo>
                    <a:lnTo>
                      <a:pt x="2172" y="345"/>
                    </a:lnTo>
                    <a:lnTo>
                      <a:pt x="2179" y="324"/>
                    </a:lnTo>
                    <a:lnTo>
                      <a:pt x="2186" y="326"/>
                    </a:lnTo>
                    <a:lnTo>
                      <a:pt x="2193" y="288"/>
                    </a:lnTo>
                    <a:lnTo>
                      <a:pt x="2200" y="269"/>
                    </a:lnTo>
                    <a:lnTo>
                      <a:pt x="2207" y="263"/>
                    </a:lnTo>
                    <a:lnTo>
                      <a:pt x="2214" y="231"/>
                    </a:lnTo>
                    <a:lnTo>
                      <a:pt x="2221" y="212"/>
                    </a:lnTo>
                    <a:lnTo>
                      <a:pt x="2228" y="203"/>
                    </a:lnTo>
                    <a:lnTo>
                      <a:pt x="2234" y="175"/>
                    </a:lnTo>
                    <a:lnTo>
                      <a:pt x="2241" y="158"/>
                    </a:lnTo>
                    <a:lnTo>
                      <a:pt x="2248" y="147"/>
                    </a:lnTo>
                    <a:lnTo>
                      <a:pt x="2255" y="124"/>
                    </a:lnTo>
                    <a:lnTo>
                      <a:pt x="2262" y="109"/>
                    </a:lnTo>
                    <a:lnTo>
                      <a:pt x="2269" y="98"/>
                    </a:lnTo>
                    <a:lnTo>
                      <a:pt x="2276" y="79"/>
                    </a:lnTo>
                    <a:lnTo>
                      <a:pt x="2283" y="67"/>
                    </a:lnTo>
                    <a:lnTo>
                      <a:pt x="2290" y="57"/>
                    </a:lnTo>
                    <a:lnTo>
                      <a:pt x="2297" y="43"/>
                    </a:lnTo>
                    <a:lnTo>
                      <a:pt x="2304" y="34"/>
                    </a:lnTo>
                    <a:lnTo>
                      <a:pt x="2311" y="27"/>
                    </a:lnTo>
                    <a:lnTo>
                      <a:pt x="2318" y="17"/>
                    </a:lnTo>
                    <a:lnTo>
                      <a:pt x="2325" y="12"/>
                    </a:lnTo>
                    <a:lnTo>
                      <a:pt x="2332" y="9"/>
                    </a:lnTo>
                    <a:lnTo>
                      <a:pt x="2339" y="5"/>
                    </a:lnTo>
                    <a:lnTo>
                      <a:pt x="2346" y="4"/>
                    </a:lnTo>
                    <a:lnTo>
                      <a:pt x="2353" y="5"/>
                    </a:lnTo>
                    <a:lnTo>
                      <a:pt x="2360" y="6"/>
                    </a:lnTo>
                    <a:lnTo>
                      <a:pt x="2367" y="10"/>
                    </a:lnTo>
                    <a:lnTo>
                      <a:pt x="2374" y="16"/>
                    </a:lnTo>
                    <a:lnTo>
                      <a:pt x="2381" y="22"/>
                    </a:lnTo>
                    <a:lnTo>
                      <a:pt x="2388" y="31"/>
                    </a:lnTo>
                    <a:lnTo>
                      <a:pt x="2395" y="42"/>
                    </a:lnTo>
                    <a:lnTo>
                      <a:pt x="2402" y="54"/>
                    </a:lnTo>
                    <a:lnTo>
                      <a:pt x="2409" y="69"/>
                    </a:lnTo>
                    <a:lnTo>
                      <a:pt x="2415" y="87"/>
                    </a:lnTo>
                    <a:lnTo>
                      <a:pt x="2422" y="108"/>
                    </a:lnTo>
                    <a:lnTo>
                      <a:pt x="2429" y="133"/>
                    </a:lnTo>
                    <a:lnTo>
                      <a:pt x="2436" y="160"/>
                    </a:lnTo>
                    <a:lnTo>
                      <a:pt x="2443" y="191"/>
                    </a:lnTo>
                    <a:lnTo>
                      <a:pt x="2450" y="225"/>
                    </a:lnTo>
                    <a:lnTo>
                      <a:pt x="2457" y="262"/>
                    </a:lnTo>
                    <a:lnTo>
                      <a:pt x="2464" y="303"/>
                    </a:lnTo>
                    <a:lnTo>
                      <a:pt x="2471" y="346"/>
                    </a:lnTo>
                    <a:lnTo>
                      <a:pt x="2478" y="393"/>
                    </a:lnTo>
                    <a:lnTo>
                      <a:pt x="2485" y="443"/>
                    </a:lnTo>
                    <a:lnTo>
                      <a:pt x="2492" y="496"/>
                    </a:lnTo>
                    <a:lnTo>
                      <a:pt x="2499" y="551"/>
                    </a:lnTo>
                    <a:lnTo>
                      <a:pt x="2506" y="611"/>
                    </a:lnTo>
                    <a:lnTo>
                      <a:pt x="2513" y="673"/>
                    </a:lnTo>
                    <a:lnTo>
                      <a:pt x="2520" y="738"/>
                    </a:lnTo>
                    <a:lnTo>
                      <a:pt x="2527" y="807"/>
                    </a:lnTo>
                    <a:lnTo>
                      <a:pt x="2534" y="878"/>
                    </a:lnTo>
                    <a:lnTo>
                      <a:pt x="2541" y="952"/>
                    </a:lnTo>
                    <a:lnTo>
                      <a:pt x="2548" y="1030"/>
                    </a:lnTo>
                    <a:lnTo>
                      <a:pt x="2555" y="1110"/>
                    </a:lnTo>
                    <a:lnTo>
                      <a:pt x="2562" y="1084"/>
                    </a:lnTo>
                    <a:lnTo>
                      <a:pt x="2569" y="1045"/>
                    </a:lnTo>
                    <a:lnTo>
                      <a:pt x="2576" y="1040"/>
                    </a:lnTo>
                    <a:lnTo>
                      <a:pt x="2583" y="1031"/>
                    </a:lnTo>
                    <a:lnTo>
                      <a:pt x="2590" y="1050"/>
                    </a:lnTo>
                    <a:lnTo>
                      <a:pt x="2596" y="1033"/>
                    </a:lnTo>
                    <a:lnTo>
                      <a:pt x="2603" y="1033"/>
                    </a:lnTo>
                    <a:lnTo>
                      <a:pt x="2610" y="1044"/>
                    </a:lnTo>
                    <a:lnTo>
                      <a:pt x="2617" y="1033"/>
                    </a:lnTo>
                    <a:lnTo>
                      <a:pt x="2624" y="1034"/>
                    </a:lnTo>
                    <a:lnTo>
                      <a:pt x="2631" y="1042"/>
                    </a:lnTo>
                    <a:lnTo>
                      <a:pt x="2638" y="1033"/>
                    </a:lnTo>
                    <a:lnTo>
                      <a:pt x="2645" y="1034"/>
                    </a:lnTo>
                    <a:lnTo>
                      <a:pt x="2652" y="1040"/>
                    </a:lnTo>
                    <a:lnTo>
                      <a:pt x="2659" y="1034"/>
                    </a:lnTo>
                    <a:lnTo>
                      <a:pt x="2666" y="1035"/>
                    </a:lnTo>
                    <a:lnTo>
                      <a:pt x="2673" y="1038"/>
                    </a:lnTo>
                    <a:lnTo>
                      <a:pt x="2680" y="1034"/>
                    </a:lnTo>
                    <a:lnTo>
                      <a:pt x="2687" y="1035"/>
                    </a:lnTo>
                    <a:lnTo>
                      <a:pt x="2694" y="1037"/>
                    </a:lnTo>
                    <a:lnTo>
                      <a:pt x="2701" y="1035"/>
                    </a:lnTo>
                    <a:lnTo>
                      <a:pt x="2708" y="1036"/>
                    </a:lnTo>
                    <a:lnTo>
                      <a:pt x="2715" y="1037"/>
                    </a:lnTo>
                    <a:lnTo>
                      <a:pt x="2722" y="1035"/>
                    </a:lnTo>
                    <a:lnTo>
                      <a:pt x="2729" y="1036"/>
                    </a:lnTo>
                    <a:lnTo>
                      <a:pt x="2736" y="1036"/>
                    </a:lnTo>
                    <a:lnTo>
                      <a:pt x="2743" y="1035"/>
                    </a:lnTo>
                    <a:lnTo>
                      <a:pt x="2750" y="1036"/>
                    </a:lnTo>
                    <a:lnTo>
                      <a:pt x="2757" y="1036"/>
                    </a:lnTo>
                    <a:lnTo>
                      <a:pt x="2764" y="1035"/>
                    </a:lnTo>
                    <a:lnTo>
                      <a:pt x="2771" y="1036"/>
                    </a:lnTo>
                    <a:lnTo>
                      <a:pt x="2777" y="1036"/>
                    </a:lnTo>
                    <a:lnTo>
                      <a:pt x="2784" y="1035"/>
                    </a:lnTo>
                    <a:lnTo>
                      <a:pt x="2791" y="1036"/>
                    </a:lnTo>
                    <a:lnTo>
                      <a:pt x="2798" y="1036"/>
                    </a:lnTo>
                    <a:lnTo>
                      <a:pt x="2805" y="1035"/>
                    </a:lnTo>
                    <a:lnTo>
                      <a:pt x="2812" y="1036"/>
                    </a:lnTo>
                    <a:lnTo>
                      <a:pt x="2819" y="1036"/>
                    </a:lnTo>
                    <a:lnTo>
                      <a:pt x="2826" y="1036"/>
                    </a:lnTo>
                    <a:lnTo>
                      <a:pt x="2833" y="1040"/>
                    </a:lnTo>
                    <a:lnTo>
                      <a:pt x="2840" y="1047"/>
                    </a:lnTo>
                    <a:lnTo>
                      <a:pt x="2847" y="1056"/>
                    </a:lnTo>
                    <a:lnTo>
                      <a:pt x="2854" y="1068"/>
                    </a:lnTo>
                    <a:lnTo>
                      <a:pt x="2861" y="1083"/>
                    </a:lnTo>
                    <a:lnTo>
                      <a:pt x="2868" y="1100"/>
                    </a:lnTo>
                    <a:lnTo>
                      <a:pt x="2875" y="1120"/>
                    </a:lnTo>
                    <a:lnTo>
                      <a:pt x="2882" y="1143"/>
                    </a:lnTo>
                    <a:lnTo>
                      <a:pt x="2889" y="1168"/>
                    </a:lnTo>
                    <a:lnTo>
                      <a:pt x="2896" y="1196"/>
                    </a:lnTo>
                    <a:lnTo>
                      <a:pt x="2903" y="1226"/>
                    </a:lnTo>
                    <a:lnTo>
                      <a:pt x="2910" y="1259"/>
                    </a:lnTo>
                    <a:lnTo>
                      <a:pt x="2917" y="1294"/>
                    </a:lnTo>
                    <a:lnTo>
                      <a:pt x="2924" y="1332"/>
                    </a:lnTo>
                    <a:lnTo>
                      <a:pt x="2931" y="1373"/>
                    </a:lnTo>
                    <a:lnTo>
                      <a:pt x="2938" y="1416"/>
                    </a:lnTo>
                    <a:lnTo>
                      <a:pt x="2945" y="1461"/>
                    </a:lnTo>
                    <a:lnTo>
                      <a:pt x="2952" y="1509"/>
                    </a:lnTo>
                    <a:lnTo>
                      <a:pt x="2958" y="1560"/>
                    </a:lnTo>
                    <a:lnTo>
                      <a:pt x="2965" y="1613"/>
                    </a:lnTo>
                    <a:lnTo>
                      <a:pt x="2972" y="1668"/>
                    </a:lnTo>
                    <a:lnTo>
                      <a:pt x="2979" y="1688"/>
                    </a:lnTo>
                    <a:lnTo>
                      <a:pt x="2986" y="1656"/>
                    </a:lnTo>
                    <a:lnTo>
                      <a:pt x="2993" y="1672"/>
                    </a:lnTo>
                    <a:lnTo>
                      <a:pt x="3000" y="1720"/>
                    </a:lnTo>
                    <a:lnTo>
                      <a:pt x="3007" y="1712"/>
                    </a:lnTo>
                    <a:lnTo>
                      <a:pt x="3014" y="1730"/>
                    </a:lnTo>
                    <a:lnTo>
                      <a:pt x="3021" y="1770"/>
                    </a:lnTo>
                    <a:lnTo>
                      <a:pt x="3028" y="1771"/>
                    </a:lnTo>
                    <a:lnTo>
                      <a:pt x="3035" y="1791"/>
                    </a:lnTo>
                    <a:lnTo>
                      <a:pt x="3042" y="1824"/>
                    </a:lnTo>
                    <a:lnTo>
                      <a:pt x="3049" y="1830"/>
                    </a:lnTo>
                    <a:lnTo>
                      <a:pt x="3056" y="1850"/>
                    </a:lnTo>
                    <a:lnTo>
                      <a:pt x="3063" y="1879"/>
                    </a:lnTo>
                    <a:lnTo>
                      <a:pt x="3070" y="1888"/>
                    </a:lnTo>
                    <a:lnTo>
                      <a:pt x="3077" y="1907"/>
                    </a:lnTo>
                    <a:lnTo>
                      <a:pt x="3084" y="1930"/>
                    </a:lnTo>
                    <a:lnTo>
                      <a:pt x="3091" y="1941"/>
                    </a:lnTo>
                    <a:lnTo>
                      <a:pt x="3098" y="1958"/>
                    </a:lnTo>
                    <a:lnTo>
                      <a:pt x="3105" y="1977"/>
                    </a:lnTo>
                    <a:lnTo>
                      <a:pt x="3112" y="1987"/>
                    </a:lnTo>
                    <a:lnTo>
                      <a:pt x="3119" y="2001"/>
                    </a:lnTo>
                    <a:lnTo>
                      <a:pt x="3126" y="2016"/>
                    </a:lnTo>
                    <a:lnTo>
                      <a:pt x="3133" y="2023"/>
                    </a:lnTo>
                    <a:lnTo>
                      <a:pt x="3139" y="2034"/>
                    </a:lnTo>
                    <a:lnTo>
                      <a:pt x="3146" y="2044"/>
                    </a:lnTo>
                    <a:lnTo>
                      <a:pt x="3153" y="2049"/>
                    </a:lnTo>
                    <a:lnTo>
                      <a:pt x="3160" y="2056"/>
                    </a:lnTo>
                    <a:lnTo>
                      <a:pt x="3167" y="2061"/>
                    </a:lnTo>
                    <a:lnTo>
                      <a:pt x="3174" y="2062"/>
                    </a:lnTo>
                    <a:lnTo>
                      <a:pt x="3181" y="2064"/>
                    </a:lnTo>
                    <a:lnTo>
                      <a:pt x="3188" y="2065"/>
                    </a:lnTo>
                    <a:lnTo>
                      <a:pt x="3195" y="2062"/>
                    </a:lnTo>
                    <a:lnTo>
                      <a:pt x="3202" y="2058"/>
                    </a:lnTo>
                    <a:lnTo>
                      <a:pt x="3209" y="2053"/>
                    </a:lnTo>
                    <a:lnTo>
                      <a:pt x="3216" y="2045"/>
                    </a:lnTo>
                    <a:lnTo>
                      <a:pt x="3223" y="2037"/>
                    </a:lnTo>
                    <a:lnTo>
                      <a:pt x="3230" y="2026"/>
                    </a:lnTo>
                    <a:lnTo>
                      <a:pt x="3237" y="2013"/>
                    </a:lnTo>
                    <a:lnTo>
                      <a:pt x="3244" y="2000"/>
                    </a:lnTo>
                    <a:lnTo>
                      <a:pt x="3251" y="1986"/>
                    </a:lnTo>
                    <a:lnTo>
                      <a:pt x="3258" y="1971"/>
                    </a:lnTo>
                    <a:lnTo>
                      <a:pt x="3265" y="1956"/>
                    </a:lnTo>
                    <a:lnTo>
                      <a:pt x="3272" y="1940"/>
                    </a:lnTo>
                    <a:lnTo>
                      <a:pt x="3279" y="1924"/>
                    </a:lnTo>
                    <a:lnTo>
                      <a:pt x="3286" y="1907"/>
                    </a:lnTo>
                    <a:lnTo>
                      <a:pt x="3293" y="1890"/>
                    </a:lnTo>
                    <a:lnTo>
                      <a:pt x="3300" y="1872"/>
                    </a:lnTo>
                    <a:lnTo>
                      <a:pt x="3307" y="1854"/>
                    </a:lnTo>
                    <a:lnTo>
                      <a:pt x="3314" y="1835"/>
                    </a:lnTo>
                    <a:lnTo>
                      <a:pt x="3320" y="1815"/>
                    </a:lnTo>
                    <a:lnTo>
                      <a:pt x="3327" y="1795"/>
                    </a:lnTo>
                    <a:lnTo>
                      <a:pt x="3334" y="1775"/>
                    </a:lnTo>
                    <a:lnTo>
                      <a:pt x="3341" y="1754"/>
                    </a:lnTo>
                    <a:lnTo>
                      <a:pt x="3348" y="1732"/>
                    </a:lnTo>
                    <a:lnTo>
                      <a:pt x="3355" y="1710"/>
                    </a:lnTo>
                    <a:lnTo>
                      <a:pt x="3362" y="1687"/>
                    </a:lnTo>
                    <a:lnTo>
                      <a:pt x="3369" y="1663"/>
                    </a:lnTo>
                    <a:lnTo>
                      <a:pt x="3376" y="1639"/>
                    </a:lnTo>
                    <a:lnTo>
                      <a:pt x="3383" y="1615"/>
                    </a:lnTo>
                    <a:lnTo>
                      <a:pt x="3390" y="1590"/>
                    </a:lnTo>
                    <a:lnTo>
                      <a:pt x="3397" y="1602"/>
                    </a:lnTo>
                    <a:lnTo>
                      <a:pt x="3404" y="1668"/>
                    </a:lnTo>
                    <a:lnTo>
                      <a:pt x="3411" y="1687"/>
                    </a:lnTo>
                    <a:lnTo>
                      <a:pt x="3418" y="1675"/>
                    </a:lnTo>
                    <a:lnTo>
                      <a:pt x="3425" y="1720"/>
                    </a:lnTo>
                    <a:lnTo>
                      <a:pt x="3432" y="1741"/>
                    </a:lnTo>
                    <a:lnTo>
                      <a:pt x="3439" y="1739"/>
                    </a:lnTo>
                    <a:lnTo>
                      <a:pt x="3446" y="1777"/>
                    </a:lnTo>
                    <a:lnTo>
                      <a:pt x="3453" y="1796"/>
                    </a:lnTo>
                    <a:lnTo>
                      <a:pt x="3460" y="1802"/>
                    </a:lnTo>
                    <a:lnTo>
                      <a:pt x="3467" y="1835"/>
                    </a:lnTo>
                    <a:lnTo>
                      <a:pt x="3474" y="1853"/>
                    </a:lnTo>
                    <a:lnTo>
                      <a:pt x="3481" y="1862"/>
                    </a:lnTo>
                    <a:lnTo>
                      <a:pt x="3488" y="1890"/>
                    </a:lnTo>
                    <a:lnTo>
                      <a:pt x="3495" y="1907"/>
                    </a:lnTo>
                    <a:lnTo>
                      <a:pt x="3501" y="1918"/>
                    </a:lnTo>
                    <a:lnTo>
                      <a:pt x="3508" y="1942"/>
                    </a:lnTo>
                    <a:lnTo>
                      <a:pt x="3515" y="1956"/>
                    </a:lnTo>
                    <a:lnTo>
                      <a:pt x="3522" y="1968"/>
                    </a:lnTo>
                    <a:lnTo>
                      <a:pt x="3529" y="1986"/>
                    </a:lnTo>
                    <a:lnTo>
                      <a:pt x="3536" y="1999"/>
                    </a:lnTo>
                    <a:lnTo>
                      <a:pt x="3543" y="2008"/>
                    </a:lnTo>
                    <a:lnTo>
                      <a:pt x="3550" y="2022"/>
                    </a:lnTo>
                    <a:lnTo>
                      <a:pt x="3557" y="2031"/>
                    </a:lnTo>
                    <a:lnTo>
                      <a:pt x="3564" y="2038"/>
                    </a:lnTo>
                    <a:lnTo>
                      <a:pt x="3571" y="2048"/>
                    </a:lnTo>
                    <a:lnTo>
                      <a:pt x="3578" y="2053"/>
                    </a:lnTo>
                    <a:lnTo>
                      <a:pt x="3585" y="2056"/>
                    </a:lnTo>
                    <a:lnTo>
                      <a:pt x="3592" y="2060"/>
                    </a:lnTo>
                    <a:lnTo>
                      <a:pt x="3599" y="2061"/>
                    </a:lnTo>
                    <a:lnTo>
                      <a:pt x="3606" y="2060"/>
                    </a:lnTo>
                    <a:lnTo>
                      <a:pt x="3613" y="2059"/>
                    </a:lnTo>
                    <a:lnTo>
                      <a:pt x="3620" y="2055"/>
                    </a:lnTo>
                    <a:lnTo>
                      <a:pt x="3627" y="2049"/>
                    </a:lnTo>
                    <a:lnTo>
                      <a:pt x="3634" y="2043"/>
                    </a:lnTo>
                    <a:lnTo>
                      <a:pt x="3641" y="2034"/>
                    </a:lnTo>
                    <a:lnTo>
                      <a:pt x="3648" y="2023"/>
                    </a:lnTo>
                    <a:lnTo>
                      <a:pt x="3655" y="2011"/>
                    </a:lnTo>
                    <a:lnTo>
                      <a:pt x="3662" y="1996"/>
                    </a:lnTo>
                    <a:lnTo>
                      <a:pt x="3669" y="1978"/>
                    </a:lnTo>
                    <a:lnTo>
                      <a:pt x="3676" y="1956"/>
                    </a:lnTo>
                    <a:lnTo>
                      <a:pt x="3682" y="1932"/>
                    </a:lnTo>
                    <a:lnTo>
                      <a:pt x="3689" y="1904"/>
                    </a:lnTo>
                    <a:lnTo>
                      <a:pt x="3696" y="1873"/>
                    </a:lnTo>
                    <a:lnTo>
                      <a:pt x="3703" y="1839"/>
                    </a:lnTo>
                    <a:lnTo>
                      <a:pt x="3710" y="1802"/>
                    </a:lnTo>
                    <a:lnTo>
                      <a:pt x="3717" y="1762"/>
                    </a:lnTo>
                    <a:lnTo>
                      <a:pt x="3724" y="1718"/>
                    </a:lnTo>
                    <a:lnTo>
                      <a:pt x="3731" y="1672"/>
                    </a:lnTo>
                    <a:lnTo>
                      <a:pt x="3738" y="1622"/>
                    </a:lnTo>
                    <a:lnTo>
                      <a:pt x="3745" y="1569"/>
                    </a:lnTo>
                    <a:lnTo>
                      <a:pt x="3752" y="1513"/>
                    </a:lnTo>
                    <a:lnTo>
                      <a:pt x="3759" y="1453"/>
                    </a:lnTo>
                    <a:lnTo>
                      <a:pt x="3766" y="1391"/>
                    </a:lnTo>
                    <a:lnTo>
                      <a:pt x="3773" y="1326"/>
                    </a:lnTo>
                    <a:lnTo>
                      <a:pt x="3780" y="1257"/>
                    </a:lnTo>
                    <a:lnTo>
                      <a:pt x="3787" y="1186"/>
                    </a:lnTo>
                    <a:lnTo>
                      <a:pt x="3794" y="1112"/>
                    </a:lnTo>
                    <a:lnTo>
                      <a:pt x="3801" y="1034"/>
                    </a:lnTo>
                    <a:lnTo>
                      <a:pt x="3808" y="954"/>
                    </a:lnTo>
                    <a:lnTo>
                      <a:pt x="3815" y="980"/>
                    </a:lnTo>
                    <a:lnTo>
                      <a:pt x="3822" y="1020"/>
                    </a:lnTo>
                    <a:lnTo>
                      <a:pt x="3829" y="1025"/>
                    </a:lnTo>
                    <a:lnTo>
                      <a:pt x="3836" y="1034"/>
                    </a:lnTo>
                    <a:lnTo>
                      <a:pt x="3843" y="1015"/>
                    </a:lnTo>
                    <a:lnTo>
                      <a:pt x="3850" y="1032"/>
                    </a:lnTo>
                    <a:lnTo>
                      <a:pt x="3857" y="1032"/>
                    </a:lnTo>
                    <a:lnTo>
                      <a:pt x="3863" y="1021"/>
                    </a:lnTo>
                    <a:lnTo>
                      <a:pt x="3870" y="1032"/>
                    </a:lnTo>
                    <a:lnTo>
                      <a:pt x="3877" y="1031"/>
                    </a:lnTo>
                    <a:lnTo>
                      <a:pt x="3884" y="1023"/>
                    </a:lnTo>
                    <a:lnTo>
                      <a:pt x="3891" y="1032"/>
                    </a:lnTo>
                    <a:lnTo>
                      <a:pt x="3898" y="1031"/>
                    </a:lnTo>
                    <a:lnTo>
                      <a:pt x="3905" y="1025"/>
                    </a:lnTo>
                    <a:lnTo>
                      <a:pt x="3912" y="1031"/>
                    </a:lnTo>
                    <a:lnTo>
                      <a:pt x="3919" y="1030"/>
                    </a:lnTo>
                    <a:lnTo>
                      <a:pt x="3926" y="1027"/>
                    </a:lnTo>
                    <a:lnTo>
                      <a:pt x="3933" y="1031"/>
                    </a:lnTo>
                    <a:lnTo>
                      <a:pt x="3940" y="1030"/>
                    </a:lnTo>
                    <a:lnTo>
                      <a:pt x="3947" y="1028"/>
                    </a:lnTo>
                    <a:lnTo>
                      <a:pt x="3954" y="1030"/>
                    </a:lnTo>
                    <a:lnTo>
                      <a:pt x="3961" y="1029"/>
                    </a:lnTo>
                    <a:lnTo>
                      <a:pt x="3968" y="1028"/>
                    </a:lnTo>
                    <a:lnTo>
                      <a:pt x="3975" y="1030"/>
                    </a:lnTo>
                    <a:lnTo>
                      <a:pt x="3982" y="1029"/>
                    </a:lnTo>
                    <a:lnTo>
                      <a:pt x="3989" y="1029"/>
                    </a:lnTo>
                    <a:lnTo>
                      <a:pt x="3996" y="1030"/>
                    </a:lnTo>
                    <a:lnTo>
                      <a:pt x="4003" y="1029"/>
                    </a:lnTo>
                    <a:lnTo>
                      <a:pt x="4010" y="1029"/>
                    </a:lnTo>
                    <a:lnTo>
                      <a:pt x="4017" y="1030"/>
                    </a:lnTo>
                    <a:lnTo>
                      <a:pt x="4024" y="1029"/>
                    </a:lnTo>
                    <a:lnTo>
                      <a:pt x="4031" y="1029"/>
                    </a:lnTo>
                    <a:lnTo>
                      <a:pt x="4038" y="1030"/>
                    </a:lnTo>
                    <a:lnTo>
                      <a:pt x="4044" y="1029"/>
                    </a:lnTo>
                    <a:lnTo>
                      <a:pt x="4051" y="1029"/>
                    </a:lnTo>
                    <a:lnTo>
                      <a:pt x="4058" y="1030"/>
                    </a:lnTo>
                    <a:lnTo>
                      <a:pt x="4065" y="1029"/>
                    </a:lnTo>
                    <a:lnTo>
                      <a:pt x="4072" y="1029"/>
                    </a:lnTo>
                    <a:lnTo>
                      <a:pt x="4079" y="1028"/>
                    </a:lnTo>
                    <a:lnTo>
                      <a:pt x="4086" y="1025"/>
                    </a:lnTo>
                    <a:lnTo>
                      <a:pt x="4093" y="1018"/>
                    </a:lnTo>
                    <a:lnTo>
                      <a:pt x="4100" y="1009"/>
                    </a:lnTo>
                    <a:lnTo>
                      <a:pt x="4107" y="997"/>
                    </a:lnTo>
                    <a:lnTo>
                      <a:pt x="4114" y="982"/>
                    </a:lnTo>
                    <a:lnTo>
                      <a:pt x="4121" y="965"/>
                    </a:lnTo>
                    <a:lnTo>
                      <a:pt x="4128" y="945"/>
                    </a:lnTo>
                    <a:lnTo>
                      <a:pt x="4135" y="922"/>
                    </a:lnTo>
                    <a:lnTo>
                      <a:pt x="4142" y="897"/>
                    </a:lnTo>
                    <a:lnTo>
                      <a:pt x="4149" y="869"/>
                    </a:lnTo>
                    <a:lnTo>
                      <a:pt x="4156" y="839"/>
                    </a:lnTo>
                    <a:lnTo>
                      <a:pt x="4163" y="806"/>
                    </a:lnTo>
                    <a:lnTo>
                      <a:pt x="4170" y="770"/>
                    </a:lnTo>
                    <a:lnTo>
                      <a:pt x="4177" y="732"/>
                    </a:lnTo>
                    <a:lnTo>
                      <a:pt x="4184" y="692"/>
                    </a:lnTo>
                    <a:lnTo>
                      <a:pt x="4191" y="649"/>
                    </a:lnTo>
                    <a:lnTo>
                      <a:pt x="4198" y="603"/>
                    </a:lnTo>
                    <a:lnTo>
                      <a:pt x="4205" y="555"/>
                    </a:lnTo>
                    <a:lnTo>
                      <a:pt x="4212" y="504"/>
                    </a:lnTo>
                    <a:lnTo>
                      <a:pt x="4219" y="452"/>
                    </a:lnTo>
                    <a:lnTo>
                      <a:pt x="4225" y="396"/>
                    </a:lnTo>
                    <a:lnTo>
                      <a:pt x="4232" y="376"/>
                    </a:lnTo>
                    <a:lnTo>
                      <a:pt x="4239" y="409"/>
                    </a:lnTo>
                    <a:lnTo>
                      <a:pt x="4246" y="393"/>
                    </a:lnTo>
                    <a:lnTo>
                      <a:pt x="4253" y="344"/>
                    </a:lnTo>
                    <a:lnTo>
                      <a:pt x="4260" y="352"/>
                    </a:lnTo>
                    <a:lnTo>
                      <a:pt x="4267" y="335"/>
                    </a:lnTo>
                    <a:lnTo>
                      <a:pt x="4274" y="294"/>
                    </a:lnTo>
                    <a:lnTo>
                      <a:pt x="4281" y="294"/>
                    </a:lnTo>
                    <a:lnTo>
                      <a:pt x="4288" y="274"/>
                    </a:lnTo>
                    <a:lnTo>
                      <a:pt x="4295" y="240"/>
                    </a:lnTo>
                    <a:lnTo>
                      <a:pt x="4302" y="235"/>
                    </a:lnTo>
                    <a:lnTo>
                      <a:pt x="4309" y="214"/>
                    </a:lnTo>
                    <a:lnTo>
                      <a:pt x="4316" y="186"/>
                    </a:lnTo>
                    <a:lnTo>
                      <a:pt x="4323" y="177"/>
                    </a:lnTo>
                    <a:lnTo>
                      <a:pt x="4330" y="158"/>
                    </a:lnTo>
                    <a:lnTo>
                      <a:pt x="4337" y="134"/>
                    </a:lnTo>
                    <a:lnTo>
                      <a:pt x="4344" y="124"/>
                    </a:lnTo>
                    <a:lnTo>
                      <a:pt x="4351" y="107"/>
                    </a:lnTo>
                    <a:lnTo>
                      <a:pt x="4358" y="88"/>
                    </a:lnTo>
                    <a:lnTo>
                      <a:pt x="4365" y="78"/>
                    </a:lnTo>
                    <a:lnTo>
                      <a:pt x="4372" y="64"/>
                    </a:lnTo>
                    <a:lnTo>
                      <a:pt x="4379" y="49"/>
                    </a:lnTo>
                    <a:lnTo>
                      <a:pt x="4386" y="41"/>
                    </a:lnTo>
                    <a:lnTo>
                      <a:pt x="4393" y="31"/>
                    </a:lnTo>
                    <a:lnTo>
                      <a:pt x="4400" y="20"/>
                    </a:lnTo>
                    <a:lnTo>
                      <a:pt x="4406" y="16"/>
                    </a:lnTo>
                    <a:lnTo>
                      <a:pt x="4413" y="9"/>
                    </a:lnTo>
                    <a:lnTo>
                      <a:pt x="4420" y="4"/>
                    </a:lnTo>
                    <a:lnTo>
                      <a:pt x="4427" y="2"/>
                    </a:lnTo>
                    <a:lnTo>
                      <a:pt x="4434" y="1"/>
                    </a:lnTo>
                    <a:lnTo>
                      <a:pt x="4441" y="0"/>
                    </a:lnTo>
                    <a:lnTo>
                      <a:pt x="4448" y="3"/>
                    </a:lnTo>
                    <a:lnTo>
                      <a:pt x="4455" y="7"/>
                    </a:lnTo>
                    <a:lnTo>
                      <a:pt x="4462" y="12"/>
                    </a:lnTo>
                    <a:lnTo>
                      <a:pt x="4469" y="20"/>
                    </a:lnTo>
                    <a:lnTo>
                      <a:pt x="4476" y="28"/>
                    </a:lnTo>
                    <a:lnTo>
                      <a:pt x="4483" y="39"/>
                    </a:lnTo>
                    <a:lnTo>
                      <a:pt x="4490" y="52"/>
                    </a:lnTo>
                    <a:lnTo>
                      <a:pt x="4497" y="65"/>
                    </a:lnTo>
                    <a:lnTo>
                      <a:pt x="4504" y="80"/>
                    </a:lnTo>
                    <a:lnTo>
                      <a:pt x="4511" y="94"/>
                    </a:lnTo>
                    <a:lnTo>
                      <a:pt x="4518" y="109"/>
                    </a:lnTo>
                    <a:lnTo>
                      <a:pt x="4525" y="125"/>
                    </a:lnTo>
                    <a:lnTo>
                      <a:pt x="4532" y="141"/>
                    </a:lnTo>
                    <a:lnTo>
                      <a:pt x="4539" y="158"/>
                    </a:lnTo>
                    <a:lnTo>
                      <a:pt x="4546" y="175"/>
                    </a:lnTo>
                    <a:lnTo>
                      <a:pt x="4553" y="193"/>
                    </a:lnTo>
                    <a:lnTo>
                      <a:pt x="4560" y="211"/>
                    </a:lnTo>
                    <a:lnTo>
                      <a:pt x="4567" y="230"/>
                    </a:lnTo>
                    <a:lnTo>
                      <a:pt x="4574" y="250"/>
                    </a:lnTo>
                    <a:lnTo>
                      <a:pt x="4581" y="270"/>
                    </a:lnTo>
                    <a:lnTo>
                      <a:pt x="4587" y="291"/>
                    </a:lnTo>
                    <a:lnTo>
                      <a:pt x="4594" y="312"/>
                    </a:lnTo>
                    <a:lnTo>
                      <a:pt x="4601" y="333"/>
                    </a:lnTo>
                    <a:lnTo>
                      <a:pt x="4608" y="356"/>
                    </a:lnTo>
                    <a:lnTo>
                      <a:pt x="4615" y="378"/>
                    </a:lnTo>
                    <a:lnTo>
                      <a:pt x="4622" y="402"/>
                    </a:lnTo>
                    <a:lnTo>
                      <a:pt x="4629" y="426"/>
                    </a:lnTo>
                    <a:lnTo>
                      <a:pt x="4636" y="450"/>
                    </a:lnTo>
                    <a:lnTo>
                      <a:pt x="4643" y="475"/>
                    </a:lnTo>
                    <a:lnTo>
                      <a:pt x="4650" y="463"/>
                    </a:lnTo>
                    <a:lnTo>
                      <a:pt x="4657" y="396"/>
                    </a:lnTo>
                    <a:lnTo>
                      <a:pt x="4664" y="377"/>
                    </a:lnTo>
                    <a:lnTo>
                      <a:pt x="4671" y="390"/>
                    </a:lnTo>
                    <a:lnTo>
                      <a:pt x="4678" y="344"/>
                    </a:lnTo>
                    <a:lnTo>
                      <a:pt x="4685" y="324"/>
                    </a:lnTo>
                    <a:lnTo>
                      <a:pt x="4692" y="326"/>
                    </a:lnTo>
                    <a:lnTo>
                      <a:pt x="4699" y="287"/>
                    </a:lnTo>
                    <a:lnTo>
                      <a:pt x="4706" y="268"/>
                    </a:lnTo>
                    <a:lnTo>
                      <a:pt x="4713" y="263"/>
                    </a:lnTo>
                    <a:lnTo>
                      <a:pt x="4720" y="230"/>
                    </a:lnTo>
                    <a:lnTo>
                      <a:pt x="4727" y="212"/>
                    </a:lnTo>
                    <a:lnTo>
                      <a:pt x="4734" y="202"/>
                    </a:lnTo>
                    <a:lnTo>
                      <a:pt x="4741" y="174"/>
                    </a:lnTo>
                    <a:lnTo>
                      <a:pt x="4748" y="158"/>
                    </a:lnTo>
                    <a:lnTo>
                      <a:pt x="4755" y="147"/>
                    </a:lnTo>
                    <a:lnTo>
                      <a:pt x="4762" y="123"/>
                    </a:lnTo>
                    <a:lnTo>
                      <a:pt x="4768" y="108"/>
                    </a:lnTo>
                    <a:lnTo>
                      <a:pt x="4775" y="97"/>
                    </a:lnTo>
                    <a:lnTo>
                      <a:pt x="4782" y="78"/>
                    </a:lnTo>
                    <a:lnTo>
                      <a:pt x="4789" y="66"/>
                    </a:lnTo>
                    <a:lnTo>
                      <a:pt x="4796" y="57"/>
                    </a:lnTo>
                    <a:lnTo>
                      <a:pt x="4803" y="42"/>
                    </a:lnTo>
                    <a:lnTo>
                      <a:pt x="4810" y="34"/>
                    </a:lnTo>
                    <a:lnTo>
                      <a:pt x="4817" y="27"/>
                    </a:lnTo>
                    <a:lnTo>
                      <a:pt x="4824" y="17"/>
                    </a:lnTo>
                    <a:lnTo>
                      <a:pt x="4831" y="12"/>
                    </a:lnTo>
                    <a:lnTo>
                      <a:pt x="4838" y="9"/>
                    </a:lnTo>
                    <a:lnTo>
                      <a:pt x="4845" y="5"/>
                    </a:lnTo>
                    <a:lnTo>
                      <a:pt x="4852" y="4"/>
                    </a:lnTo>
                    <a:lnTo>
                      <a:pt x="4859" y="5"/>
                    </a:lnTo>
                    <a:lnTo>
                      <a:pt x="4866" y="6"/>
                    </a:lnTo>
                    <a:lnTo>
                      <a:pt x="4873" y="10"/>
                    </a:lnTo>
                    <a:lnTo>
                      <a:pt x="4880" y="16"/>
                    </a:lnTo>
                    <a:lnTo>
                      <a:pt x="4887" y="22"/>
                    </a:lnTo>
                    <a:lnTo>
                      <a:pt x="4894" y="32"/>
                    </a:lnTo>
                    <a:lnTo>
                      <a:pt x="4901" y="43"/>
                    </a:lnTo>
                    <a:lnTo>
                      <a:pt x="4908" y="55"/>
                    </a:lnTo>
                    <a:lnTo>
                      <a:pt x="4915" y="70"/>
                    </a:lnTo>
                    <a:lnTo>
                      <a:pt x="4922" y="88"/>
                    </a:lnTo>
                    <a:lnTo>
                      <a:pt x="4929" y="109"/>
                    </a:lnTo>
                    <a:lnTo>
                      <a:pt x="4936" y="134"/>
                    </a:lnTo>
                    <a:lnTo>
                      <a:pt x="4943" y="161"/>
                    </a:lnTo>
                    <a:lnTo>
                      <a:pt x="4950" y="192"/>
                    </a:lnTo>
                    <a:lnTo>
                      <a:pt x="4956" y="226"/>
                    </a:lnTo>
                    <a:lnTo>
                      <a:pt x="4963" y="263"/>
                    </a:lnTo>
                    <a:lnTo>
                      <a:pt x="4970" y="304"/>
                    </a:lnTo>
                    <a:lnTo>
                      <a:pt x="4977" y="347"/>
                    </a:lnTo>
                    <a:lnTo>
                      <a:pt x="4984" y="394"/>
                    </a:lnTo>
                    <a:lnTo>
                      <a:pt x="4991" y="444"/>
                    </a:lnTo>
                    <a:lnTo>
                      <a:pt x="4998" y="497"/>
                    </a:lnTo>
                    <a:lnTo>
                      <a:pt x="5005" y="553"/>
                    </a:lnTo>
                    <a:lnTo>
                      <a:pt x="5012" y="612"/>
                    </a:lnTo>
                    <a:lnTo>
                      <a:pt x="5019" y="675"/>
                    </a:lnTo>
                    <a:lnTo>
                      <a:pt x="5026" y="740"/>
                    </a:lnTo>
                    <a:lnTo>
                      <a:pt x="5033" y="809"/>
                    </a:lnTo>
                    <a:lnTo>
                      <a:pt x="5040" y="880"/>
                    </a:lnTo>
                    <a:lnTo>
                      <a:pt x="5047" y="954"/>
                    </a:lnTo>
                    <a:lnTo>
                      <a:pt x="5054" y="1032"/>
                    </a:lnTo>
                    <a:lnTo>
                      <a:pt x="5061" y="1112"/>
                    </a:lnTo>
                    <a:lnTo>
                      <a:pt x="5068" y="1085"/>
                    </a:lnTo>
                    <a:lnTo>
                      <a:pt x="5075" y="1045"/>
                    </a:lnTo>
                    <a:lnTo>
                      <a:pt x="5082" y="1040"/>
                    </a:lnTo>
                    <a:lnTo>
                      <a:pt x="5089" y="1031"/>
                    </a:lnTo>
                    <a:lnTo>
                      <a:pt x="5096" y="1050"/>
                    </a:lnTo>
                    <a:lnTo>
                      <a:pt x="5103" y="1033"/>
                    </a:lnTo>
                    <a:lnTo>
                      <a:pt x="5110" y="1033"/>
                    </a:lnTo>
                    <a:lnTo>
                      <a:pt x="5117" y="1045"/>
                    </a:lnTo>
                    <a:lnTo>
                      <a:pt x="5124" y="1033"/>
                    </a:lnTo>
                    <a:lnTo>
                      <a:pt x="5130" y="1034"/>
                    </a:lnTo>
                    <a:lnTo>
                      <a:pt x="5137" y="1042"/>
                    </a:lnTo>
                    <a:lnTo>
                      <a:pt x="5144" y="1033"/>
                    </a:lnTo>
                    <a:lnTo>
                      <a:pt x="5151" y="1034"/>
                    </a:lnTo>
                    <a:lnTo>
                      <a:pt x="5158" y="1040"/>
                    </a:lnTo>
                    <a:lnTo>
                      <a:pt x="5165" y="1034"/>
                    </a:lnTo>
                    <a:lnTo>
                      <a:pt x="5172" y="1035"/>
                    </a:lnTo>
                    <a:lnTo>
                      <a:pt x="5179" y="1038"/>
                    </a:lnTo>
                    <a:lnTo>
                      <a:pt x="5186" y="1034"/>
                    </a:lnTo>
                    <a:lnTo>
                      <a:pt x="5193" y="1035"/>
                    </a:lnTo>
                    <a:lnTo>
                      <a:pt x="5200" y="1038"/>
                    </a:lnTo>
                    <a:lnTo>
                      <a:pt x="5207" y="1035"/>
                    </a:lnTo>
                    <a:lnTo>
                      <a:pt x="5214" y="1036"/>
                    </a:lnTo>
                    <a:lnTo>
                      <a:pt x="5221" y="1037"/>
                    </a:lnTo>
                    <a:lnTo>
                      <a:pt x="5228" y="1035"/>
                    </a:lnTo>
                    <a:lnTo>
                      <a:pt x="5235" y="1036"/>
                    </a:lnTo>
                    <a:lnTo>
                      <a:pt x="5242" y="1037"/>
                    </a:lnTo>
                    <a:lnTo>
                      <a:pt x="5249" y="1035"/>
                    </a:lnTo>
                    <a:lnTo>
                      <a:pt x="5256" y="1036"/>
                    </a:lnTo>
                    <a:lnTo>
                      <a:pt x="5263" y="1036"/>
                    </a:lnTo>
                    <a:lnTo>
                      <a:pt x="5270" y="1035"/>
                    </a:lnTo>
                    <a:lnTo>
                      <a:pt x="5277" y="1036"/>
                    </a:lnTo>
                    <a:lnTo>
                      <a:pt x="5284" y="1036"/>
                    </a:lnTo>
                    <a:lnTo>
                      <a:pt x="5291" y="1035"/>
                    </a:lnTo>
                    <a:lnTo>
                      <a:pt x="5298" y="1036"/>
                    </a:lnTo>
                    <a:lnTo>
                      <a:pt x="5305" y="1036"/>
                    </a:lnTo>
                    <a:lnTo>
                      <a:pt x="5311" y="1035"/>
                    </a:lnTo>
                    <a:lnTo>
                      <a:pt x="5318" y="1036"/>
                    </a:lnTo>
                    <a:lnTo>
                      <a:pt x="5325" y="1036"/>
                    </a:lnTo>
                    <a:lnTo>
                      <a:pt x="5332" y="1037"/>
                    </a:lnTo>
                    <a:lnTo>
                      <a:pt x="5339" y="1040"/>
                    </a:lnTo>
                    <a:lnTo>
                      <a:pt x="5346" y="1047"/>
                    </a:lnTo>
                    <a:lnTo>
                      <a:pt x="5353" y="1056"/>
                    </a:lnTo>
                    <a:lnTo>
                      <a:pt x="5360" y="1069"/>
                    </a:lnTo>
                    <a:lnTo>
                      <a:pt x="5367" y="1083"/>
                    </a:lnTo>
                    <a:lnTo>
                      <a:pt x="5374" y="1101"/>
                    </a:lnTo>
                    <a:lnTo>
                      <a:pt x="5381" y="1121"/>
                    </a:lnTo>
                    <a:lnTo>
                      <a:pt x="5388" y="1143"/>
                    </a:lnTo>
                    <a:lnTo>
                      <a:pt x="5395" y="1168"/>
                    </a:lnTo>
                    <a:lnTo>
                      <a:pt x="5402" y="1196"/>
                    </a:lnTo>
                    <a:lnTo>
                      <a:pt x="5409" y="1227"/>
                    </a:lnTo>
                    <a:lnTo>
                      <a:pt x="5416" y="1260"/>
                    </a:lnTo>
                    <a:lnTo>
                      <a:pt x="5423" y="1295"/>
                    </a:lnTo>
                    <a:lnTo>
                      <a:pt x="5430" y="1333"/>
                    </a:lnTo>
                    <a:lnTo>
                      <a:pt x="5437" y="1374"/>
                    </a:lnTo>
                    <a:lnTo>
                      <a:pt x="5444" y="1417"/>
                    </a:lnTo>
                    <a:lnTo>
                      <a:pt x="5451" y="1463"/>
                    </a:lnTo>
                    <a:lnTo>
                      <a:pt x="5458" y="1511"/>
                    </a:lnTo>
                    <a:lnTo>
                      <a:pt x="5465" y="1561"/>
                    </a:lnTo>
                    <a:lnTo>
                      <a:pt x="5472" y="1614"/>
                    </a:lnTo>
                    <a:lnTo>
                      <a:pt x="5479" y="1670"/>
                    </a:lnTo>
                    <a:lnTo>
                      <a:pt x="5486" y="1690"/>
                    </a:lnTo>
                    <a:lnTo>
                      <a:pt x="5493" y="1656"/>
                    </a:lnTo>
                    <a:lnTo>
                      <a:pt x="5499" y="1672"/>
                    </a:lnTo>
                    <a:lnTo>
                      <a:pt x="5506" y="1721"/>
                    </a:lnTo>
                    <a:lnTo>
                      <a:pt x="5513" y="1713"/>
                    </a:lnTo>
                    <a:lnTo>
                      <a:pt x="5520" y="1730"/>
                    </a:lnTo>
                    <a:lnTo>
                      <a:pt x="5527" y="1771"/>
                    </a:lnTo>
                    <a:lnTo>
                      <a:pt x="5534" y="1771"/>
                    </a:lnTo>
                    <a:lnTo>
                      <a:pt x="5541" y="1791"/>
                    </a:lnTo>
                    <a:lnTo>
                      <a:pt x="5548" y="1825"/>
                    </a:lnTo>
                    <a:lnTo>
                      <a:pt x="5555" y="1831"/>
                    </a:lnTo>
                    <a:lnTo>
                      <a:pt x="5562" y="1851"/>
                    </a:lnTo>
                    <a:lnTo>
                      <a:pt x="5569" y="1879"/>
                    </a:lnTo>
                    <a:lnTo>
                      <a:pt x="5576" y="1888"/>
                    </a:lnTo>
                    <a:lnTo>
                      <a:pt x="5583" y="1907"/>
                    </a:lnTo>
                    <a:lnTo>
                      <a:pt x="5590" y="1931"/>
                    </a:lnTo>
                    <a:lnTo>
                      <a:pt x="5597" y="1941"/>
                    </a:lnTo>
                    <a:lnTo>
                      <a:pt x="5604" y="1958"/>
                    </a:lnTo>
                    <a:lnTo>
                      <a:pt x="5611" y="1978"/>
                    </a:lnTo>
                    <a:lnTo>
                      <a:pt x="5618" y="1987"/>
                    </a:lnTo>
                    <a:lnTo>
                      <a:pt x="5625" y="2001"/>
                    </a:lnTo>
                    <a:lnTo>
                      <a:pt x="5632" y="2016"/>
                    </a:lnTo>
                    <a:lnTo>
                      <a:pt x="5639" y="2024"/>
                    </a:lnTo>
                    <a:lnTo>
                      <a:pt x="5646" y="2035"/>
                    </a:lnTo>
                    <a:lnTo>
                      <a:pt x="5653" y="2045"/>
                    </a:lnTo>
                    <a:lnTo>
                      <a:pt x="5660" y="2050"/>
                    </a:lnTo>
                    <a:lnTo>
                      <a:pt x="5667" y="2056"/>
                    </a:lnTo>
                    <a:lnTo>
                      <a:pt x="5674" y="2061"/>
                    </a:lnTo>
                    <a:lnTo>
                      <a:pt x="5680" y="2063"/>
                    </a:lnTo>
                    <a:lnTo>
                      <a:pt x="5687" y="2064"/>
                    </a:lnTo>
                    <a:lnTo>
                      <a:pt x="5694" y="2065"/>
                    </a:lnTo>
                    <a:lnTo>
                      <a:pt x="5701" y="2062"/>
                    </a:lnTo>
                    <a:lnTo>
                      <a:pt x="5708" y="2058"/>
                    </a:lnTo>
                    <a:lnTo>
                      <a:pt x="5715" y="2053"/>
                    </a:lnTo>
                    <a:lnTo>
                      <a:pt x="5722" y="2045"/>
                    </a:lnTo>
                    <a:lnTo>
                      <a:pt x="5729" y="2037"/>
                    </a:lnTo>
                    <a:lnTo>
                      <a:pt x="5736" y="2026"/>
                    </a:lnTo>
                    <a:lnTo>
                      <a:pt x="5743" y="2013"/>
                    </a:lnTo>
                    <a:lnTo>
                      <a:pt x="5750" y="1999"/>
                    </a:lnTo>
                    <a:lnTo>
                      <a:pt x="5757" y="1985"/>
                    </a:lnTo>
                    <a:lnTo>
                      <a:pt x="5764" y="1970"/>
                    </a:lnTo>
                    <a:lnTo>
                      <a:pt x="5771" y="1955"/>
                    </a:lnTo>
                    <a:lnTo>
                      <a:pt x="5778" y="1940"/>
                    </a:lnTo>
                    <a:lnTo>
                      <a:pt x="5785" y="1923"/>
                    </a:lnTo>
                    <a:lnTo>
                      <a:pt x="5792" y="1907"/>
                    </a:lnTo>
                    <a:lnTo>
                      <a:pt x="5799" y="1889"/>
                    </a:lnTo>
                    <a:lnTo>
                      <a:pt x="5806" y="1872"/>
                    </a:lnTo>
                    <a:lnTo>
                      <a:pt x="5813" y="1853"/>
                    </a:lnTo>
                    <a:lnTo>
                      <a:pt x="5820" y="1834"/>
                    </a:lnTo>
                    <a:lnTo>
                      <a:pt x="5827" y="1815"/>
                    </a:lnTo>
                    <a:lnTo>
                      <a:pt x="5834" y="1795"/>
                    </a:lnTo>
                    <a:lnTo>
                      <a:pt x="5841" y="1774"/>
                    </a:lnTo>
                    <a:lnTo>
                      <a:pt x="5848" y="1753"/>
                    </a:lnTo>
                    <a:lnTo>
                      <a:pt x="5854" y="1731"/>
                    </a:lnTo>
                    <a:lnTo>
                      <a:pt x="5861" y="1709"/>
                    </a:lnTo>
                    <a:lnTo>
                      <a:pt x="5868" y="1686"/>
                    </a:lnTo>
                    <a:lnTo>
                      <a:pt x="5875" y="1663"/>
                    </a:lnTo>
                    <a:lnTo>
                      <a:pt x="5882" y="1639"/>
                    </a:lnTo>
                    <a:lnTo>
                      <a:pt x="5889" y="1614"/>
                    </a:lnTo>
                    <a:lnTo>
                      <a:pt x="5896" y="1608"/>
                    </a:lnTo>
                    <a:lnTo>
                      <a:pt x="5903" y="1638"/>
                    </a:lnTo>
                    <a:lnTo>
                      <a:pt x="5910" y="1662"/>
                    </a:lnTo>
                    <a:lnTo>
                      <a:pt x="5917" y="1669"/>
                    </a:lnTo>
                    <a:lnTo>
                      <a:pt x="5924" y="1694"/>
                    </a:lnTo>
                    <a:lnTo>
                      <a:pt x="5931" y="1717"/>
                    </a:lnTo>
                    <a:lnTo>
                      <a:pt x="5938" y="1728"/>
                    </a:lnTo>
                    <a:lnTo>
                      <a:pt x="5945" y="1752"/>
                    </a:lnTo>
                    <a:lnTo>
                      <a:pt x="5952" y="1774"/>
                    </a:lnTo>
                    <a:lnTo>
                      <a:pt x="5959" y="1788"/>
                    </a:lnTo>
                    <a:lnTo>
                      <a:pt x="5966" y="1811"/>
                    </a:lnTo>
                    <a:lnTo>
                      <a:pt x="5973" y="1832"/>
                    </a:lnTo>
                    <a:lnTo>
                      <a:pt x="5980" y="1847"/>
                    </a:lnTo>
                    <a:lnTo>
                      <a:pt x="5987" y="1869"/>
                    </a:lnTo>
                    <a:lnTo>
                      <a:pt x="5994" y="1888"/>
                    </a:lnTo>
                    <a:lnTo>
                      <a:pt x="6001" y="1903"/>
                    </a:lnTo>
                    <a:lnTo>
                      <a:pt x="6008" y="1922"/>
                    </a:lnTo>
                    <a:lnTo>
                      <a:pt x="6015" y="1939"/>
                    </a:lnTo>
                  </a:path>
                </a:pathLst>
              </a:custGeom>
              <a:noFill/>
              <a:ln w="952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1" name="Text Box 519">
              <a:extLst>
                <a:ext uri="{FF2B5EF4-FFF2-40B4-BE49-F238E27FC236}">
                  <a16:creationId xmlns:a16="http://schemas.microsoft.com/office/drawing/2014/main" id="{47B44C2B-EF34-415D-9F4F-71E5F7C55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2" y="572"/>
              <a:ext cx="146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b="0">
                  <a:solidFill>
                    <a:schemeClr val="tx1"/>
                  </a:solidFill>
                  <a:cs typeface="Arial" panose="020B0604020202020204" pitchFamily="34" charset="0"/>
                </a:rPr>
                <a:t>Current distortion (THDi) &gt; 35%</a:t>
              </a:r>
            </a:p>
          </p:txBody>
        </p:sp>
        <p:sp>
          <p:nvSpPr>
            <p:cNvPr id="392" name="Rectangle 520">
              <a:extLst>
                <a:ext uri="{FF2B5EF4-FFF2-40B4-BE49-F238E27FC236}">
                  <a16:creationId xmlns:a16="http://schemas.microsoft.com/office/drawing/2014/main" id="{29D5E356-B4AF-48B3-8B5F-48A36EA7963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45" y="798"/>
              <a:ext cx="1088" cy="59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endParaRPr lang="en-US" altLang="en-US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3" name="Oval 521">
              <a:extLst>
                <a:ext uri="{FF2B5EF4-FFF2-40B4-BE49-F238E27FC236}">
                  <a16:creationId xmlns:a16="http://schemas.microsoft.com/office/drawing/2014/main" id="{34EB92DF-C950-4E5D-9433-58FDB0D51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980"/>
              <a:ext cx="238" cy="23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b="0">
                  <a:solidFill>
                    <a:schemeClr val="tx1"/>
                  </a:solidFill>
                  <a:cs typeface="Arial" panose="020B0604020202020204" pitchFamily="34" charset="0"/>
                </a:rPr>
                <a:t>M</a:t>
              </a:r>
              <a:endParaRPr lang="en-US" altLang="en-US" sz="20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4" name="Line 522">
              <a:extLst>
                <a:ext uri="{FF2B5EF4-FFF2-40B4-BE49-F238E27FC236}">
                  <a16:creationId xmlns:a16="http://schemas.microsoft.com/office/drawing/2014/main" id="{77C7EE9C-644B-42B3-948A-BE23015386B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335" y="803"/>
              <a:ext cx="0" cy="5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Line 523">
              <a:extLst>
                <a:ext uri="{FF2B5EF4-FFF2-40B4-BE49-F238E27FC236}">
                  <a16:creationId xmlns:a16="http://schemas.microsoft.com/office/drawing/2014/main" id="{EA890FF2-7AE9-4CC5-BF6D-910E6F6FDC1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926" y="1044"/>
              <a:ext cx="0" cy="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Line 524">
              <a:extLst>
                <a:ext uri="{FF2B5EF4-FFF2-40B4-BE49-F238E27FC236}">
                  <a16:creationId xmlns:a16="http://schemas.microsoft.com/office/drawing/2014/main" id="{A41E8E07-3857-4420-8D14-FD1F9385484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3334" y="1010"/>
              <a:ext cx="0" cy="1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Oval 525">
              <a:extLst>
                <a:ext uri="{FF2B5EF4-FFF2-40B4-BE49-F238E27FC236}">
                  <a16:creationId xmlns:a16="http://schemas.microsoft.com/office/drawing/2014/main" id="{F60D1B1B-1438-4693-A519-E05094C7B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" y="982"/>
              <a:ext cx="215" cy="2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8" name="Oval 526">
              <a:extLst>
                <a:ext uri="{FF2B5EF4-FFF2-40B4-BE49-F238E27FC236}">
                  <a16:creationId xmlns:a16="http://schemas.microsoft.com/office/drawing/2014/main" id="{09E4FFA3-3FF2-4F40-B53B-FA6E1F3BB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" y="982"/>
              <a:ext cx="215" cy="21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" name="Rectangle 527">
              <a:extLst>
                <a:ext uri="{FF2B5EF4-FFF2-40B4-BE49-F238E27FC236}">
                  <a16:creationId xmlns:a16="http://schemas.microsoft.com/office/drawing/2014/main" id="{8881FFC3-CF38-4302-AAFF-6BD5D120B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2" y="935"/>
              <a:ext cx="271" cy="3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0" name="Rectangle 528">
              <a:extLst>
                <a:ext uri="{FF2B5EF4-FFF2-40B4-BE49-F238E27FC236}">
                  <a16:creationId xmlns:a16="http://schemas.microsoft.com/office/drawing/2014/main" id="{01485077-496E-43B3-983F-87FDF4677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1071"/>
              <a:ext cx="2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400" b="0">
                  <a:solidFill>
                    <a:schemeClr val="tx1"/>
                  </a:solidFill>
                  <a:cs typeface="Arial" panose="020B0604020202020204" pitchFamily="34" charset="0"/>
                </a:rPr>
                <a:t>~</a:t>
              </a:r>
            </a:p>
          </p:txBody>
        </p:sp>
        <p:sp>
          <p:nvSpPr>
            <p:cNvPr id="401" name="Rectangle 529">
              <a:extLst>
                <a:ext uri="{FF2B5EF4-FFF2-40B4-BE49-F238E27FC236}">
                  <a16:creationId xmlns:a16="http://schemas.microsoft.com/office/drawing/2014/main" id="{02AB735D-6F84-4C3C-B607-9CECFA673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4" y="916"/>
              <a:ext cx="2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400" b="0">
                  <a:solidFill>
                    <a:schemeClr val="tx1"/>
                  </a:solidFill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02" name="Line 530">
              <a:extLst>
                <a:ext uri="{FF2B5EF4-FFF2-40B4-BE49-F238E27FC236}">
                  <a16:creationId xmlns:a16="http://schemas.microsoft.com/office/drawing/2014/main" id="{546423EA-8A23-4E04-83DF-E8E8D71339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2948" y="958"/>
              <a:ext cx="317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Line 531">
              <a:extLst>
                <a:ext uri="{FF2B5EF4-FFF2-40B4-BE49-F238E27FC236}">
                  <a16:creationId xmlns:a16="http://schemas.microsoft.com/office/drawing/2014/main" id="{7699C759-D929-4A4C-B249-0C69B6BFBC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9" y="1098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Text Box 532">
              <a:extLst>
                <a:ext uri="{FF2B5EF4-FFF2-40B4-BE49-F238E27FC236}">
                  <a16:creationId xmlns:a16="http://schemas.microsoft.com/office/drawing/2014/main" id="{5A9BD494-65B2-46A7-AC05-73F2D4E32A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1" y="1025"/>
              <a:ext cx="1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sv-SE" altLang="en-US" sz="900" b="0">
                  <a:solidFill>
                    <a:schemeClr val="tx1"/>
                  </a:solidFill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405" name="Text Box 533">
              <a:extLst>
                <a:ext uri="{FF2B5EF4-FFF2-40B4-BE49-F238E27FC236}">
                  <a16:creationId xmlns:a16="http://schemas.microsoft.com/office/drawing/2014/main" id="{48D87425-C535-472C-896E-42569D96DF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5" y="1029"/>
              <a:ext cx="1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sv-SE" altLang="en-US" sz="900" b="0">
                  <a:solidFill>
                    <a:schemeClr val="tx1"/>
                  </a:solidFill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406" name="Rectangle 534">
              <a:extLst>
                <a:ext uri="{FF2B5EF4-FFF2-40B4-BE49-F238E27FC236}">
                  <a16:creationId xmlns:a16="http://schemas.microsoft.com/office/drawing/2014/main" id="{E887BE5B-07D5-4CB8-9D27-A325F9BE9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1066"/>
              <a:ext cx="116" cy="5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07" name="Group 535">
              <a:extLst>
                <a:ext uri="{FF2B5EF4-FFF2-40B4-BE49-F238E27FC236}">
                  <a16:creationId xmlns:a16="http://schemas.microsoft.com/office/drawing/2014/main" id="{A513C9EC-06DD-41BF-95C7-4C247FD89E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3" y="934"/>
              <a:ext cx="272" cy="317"/>
              <a:chOff x="3923" y="2518"/>
              <a:chExt cx="201" cy="232"/>
            </a:xfrm>
          </p:grpSpPr>
          <p:sp>
            <p:nvSpPr>
              <p:cNvPr id="409" name="Rectangle 536">
                <a:extLst>
                  <a:ext uri="{FF2B5EF4-FFF2-40B4-BE49-F238E27FC236}">
                    <a16:creationId xmlns:a16="http://schemas.microsoft.com/office/drawing/2014/main" id="{938C3C54-9F5D-4768-AE14-7C5FCF7EE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" y="2518"/>
                <a:ext cx="201" cy="2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0" name="AutoShape 537">
                <a:extLst>
                  <a:ext uri="{FF2B5EF4-FFF2-40B4-BE49-F238E27FC236}">
                    <a16:creationId xmlns:a16="http://schemas.microsoft.com/office/drawing/2014/main" id="{1E559D0E-9208-49A4-A2EB-4BD13D2C4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3972" y="2608"/>
                <a:ext cx="92" cy="5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2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1" name="Line 538">
                <a:extLst>
                  <a:ext uri="{FF2B5EF4-FFF2-40B4-BE49-F238E27FC236}">
                    <a16:creationId xmlns:a16="http://schemas.microsoft.com/office/drawing/2014/main" id="{37BBAC38-AA36-412D-825B-2E9A2D6B8A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8" y="258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Line 539">
                <a:extLst>
                  <a:ext uri="{FF2B5EF4-FFF2-40B4-BE49-F238E27FC236}">
                    <a16:creationId xmlns:a16="http://schemas.microsoft.com/office/drawing/2014/main" id="{D3AF3398-D4E7-43B7-A6BA-A7AB7097BD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43" y="2634"/>
                <a:ext cx="1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8" name="Text Box 540">
              <a:extLst>
                <a:ext uri="{FF2B5EF4-FFF2-40B4-BE49-F238E27FC236}">
                  <a16:creationId xmlns:a16="http://schemas.microsoft.com/office/drawing/2014/main" id="{A56DCBC6-0EA4-485D-8F17-A4FF2FC1D7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" y="618"/>
              <a:ext cx="1365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2"/>
                  </a:solidFill>
                  <a:latin typeface="Verdana" panose="020B0604030504040204" pitchFamily="34" charset="0"/>
                </a:defRPr>
              </a:lvl9pPr>
            </a:lstStyle>
            <a:p>
              <a:endParaRPr lang="sv-SE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r>
                <a:rPr lang="en-US" altLang="en-US">
                  <a:solidFill>
                    <a:schemeClr val="tx1"/>
                  </a:solidFill>
                  <a:cs typeface="Arial" panose="020B0604020202020204" pitchFamily="34" charset="0"/>
                </a:rPr>
                <a:t>6-pulse rectifier with choke</a:t>
              </a:r>
            </a:p>
            <a:p>
              <a:endParaRPr lang="en-US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r>
                <a:rPr lang="en-US" altLang="en-US" b="0">
                  <a:solidFill>
                    <a:schemeClr val="tx1"/>
                  </a:solidFill>
                  <a:cs typeface="Arial" panose="020B0604020202020204" pitchFamily="34" charset="0"/>
                </a:rPr>
                <a:t>Cost effective transformer </a:t>
              </a:r>
            </a:p>
            <a:p>
              <a:r>
                <a:rPr lang="en-US" altLang="en-US" b="0">
                  <a:solidFill>
                    <a:schemeClr val="tx1"/>
                  </a:solidFill>
                  <a:cs typeface="Arial" panose="020B0604020202020204" pitchFamily="34" charset="0"/>
                </a:rPr>
                <a:t>and simple power cabling </a:t>
              </a:r>
            </a:p>
            <a:p>
              <a:r>
                <a:rPr lang="en-US" altLang="en-US" b="0">
                  <a:solidFill>
                    <a:schemeClr val="tx1"/>
                  </a:solidFill>
                  <a:cs typeface="Arial" panose="020B0604020202020204" pitchFamily="34" charset="0"/>
                </a:rPr>
                <a:t>with high current distortion.</a:t>
              </a:r>
              <a:r>
                <a:rPr lang="en-US" altLang="en-US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</a:p>
            <a:p>
              <a:endParaRPr lang="en-US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081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Otros</a:t>
            </a:r>
          </a:p>
        </p:txBody>
      </p:sp>
    </p:spTree>
    <p:extLst>
      <p:ext uri="{BB962C8B-B14F-4D97-AF65-F5344CB8AC3E}">
        <p14:creationId xmlns:p14="http://schemas.microsoft.com/office/powerpoint/2010/main" val="877403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43101" y="295275"/>
            <a:ext cx="8308974" cy="936000"/>
          </a:xfrm>
        </p:spPr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Low Harmonic Drive</a:t>
            </a:r>
            <a:br>
              <a:rPr lang="en-US" dirty="0"/>
            </a:br>
            <a:r>
              <a:rPr lang="en-US" sz="1600" dirty="0" err="1"/>
              <a:t>Solución</a:t>
            </a:r>
            <a:r>
              <a:rPr lang="en-US" sz="1600" dirty="0"/>
              <a:t> </a:t>
            </a:r>
            <a:r>
              <a:rPr lang="en-US" sz="1600" dirty="0" err="1"/>
              <a:t>combinada</a:t>
            </a:r>
            <a:r>
              <a:rPr lang="en-US" sz="1600" dirty="0"/>
              <a:t> de </a:t>
            </a:r>
            <a:r>
              <a:rPr lang="en-US" sz="1600" dirty="0" err="1"/>
              <a:t>filtro</a:t>
            </a:r>
            <a:r>
              <a:rPr lang="en-US" sz="1600" dirty="0"/>
              <a:t> </a:t>
            </a:r>
            <a:r>
              <a:rPr lang="en-US" sz="1600" dirty="0" err="1"/>
              <a:t>activo</a:t>
            </a:r>
            <a:r>
              <a:rPr lang="en-US" sz="1600" dirty="0"/>
              <a:t> y </a:t>
            </a:r>
            <a:r>
              <a:rPr lang="en-US" sz="1600" dirty="0" err="1"/>
              <a:t>variador</a:t>
            </a:r>
            <a:r>
              <a:rPr lang="en-US" sz="1600" dirty="0"/>
              <a:t> de </a:t>
            </a:r>
            <a:r>
              <a:rPr lang="en-US" sz="1600" dirty="0" err="1"/>
              <a:t>frecuencia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>
          <a:xfrm>
            <a:off x="1943101" y="1341438"/>
            <a:ext cx="4541088" cy="161131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Rangos de potencias: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 err="1"/>
              <a:t>Sobrecarga</a:t>
            </a:r>
            <a:r>
              <a:rPr lang="en-US" dirty="0"/>
              <a:t> </a:t>
            </a:r>
            <a:r>
              <a:rPr lang="en-US" dirty="0" err="1"/>
              <a:t>típica</a:t>
            </a:r>
            <a:endParaRPr lang="en-US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380-480V.....250 - 1000HP / 160 - 710 kw</a:t>
            </a:r>
            <a:endParaRPr lang="pl-PL" i="1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Alto </a:t>
            </a:r>
            <a:r>
              <a:rPr lang="en-US" dirty="0" err="1"/>
              <a:t>nivel</a:t>
            </a:r>
            <a:r>
              <a:rPr lang="en-US" dirty="0"/>
              <a:t> de </a:t>
            </a:r>
            <a:r>
              <a:rPr lang="en-US" dirty="0" err="1"/>
              <a:t>sobrecarga</a:t>
            </a:r>
            <a:endParaRPr lang="en-US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380-480V.....250 - 1000HP / 132 - 630 kW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endParaRPr lang="pl-PL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7175479" y="2439675"/>
            <a:ext cx="1350000" cy="1350000"/>
            <a:chOff x="5327595" y="4310223"/>
            <a:chExt cx="1350000" cy="1350000"/>
          </a:xfrm>
        </p:grpSpPr>
        <p:sp>
          <p:nvSpPr>
            <p:cNvPr id="14" name="Rectangle 13"/>
            <p:cNvSpPr/>
            <p:nvPr/>
          </p:nvSpPr>
          <p:spPr>
            <a:xfrm>
              <a:off x="5327595" y="4310223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9349" y="4437960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en-US" sz="1500" b="1" dirty="0">
                  <a:solidFill>
                    <a:schemeClr val="accent2"/>
                  </a:solidFill>
                </a:rPr>
                <a:t>Optimized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95094" y="4668556"/>
              <a:ext cx="1215001" cy="718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For VLT</a:t>
              </a:r>
              <a:r>
                <a:rPr lang="en-US" sz="800" b="1" baseline="30000" dirty="0">
                  <a:solidFill>
                    <a:schemeClr val="accent2"/>
                  </a:solidFill>
                </a:rPr>
                <a:t>®</a:t>
              </a:r>
              <a:r>
                <a:rPr lang="en-US" sz="800" b="1" dirty="0">
                  <a:solidFill>
                    <a:schemeClr val="accent2"/>
                  </a:solidFill>
                </a:rPr>
                <a:t> HVAC Drive FC 102, VLT</a:t>
              </a:r>
              <a:r>
                <a:rPr lang="en-US" sz="800" b="1" baseline="30000" dirty="0">
                  <a:solidFill>
                    <a:schemeClr val="accent2"/>
                  </a:solidFill>
                </a:rPr>
                <a:t>®</a:t>
              </a:r>
              <a:r>
                <a:rPr lang="en-US" sz="800" b="1" dirty="0">
                  <a:solidFill>
                    <a:schemeClr val="accent2"/>
                  </a:solidFill>
                </a:rPr>
                <a:t> Refrigeration Drive FC 103 / VLT</a:t>
              </a:r>
              <a:r>
                <a:rPr lang="en-US" sz="800" b="1" baseline="30000" dirty="0">
                  <a:solidFill>
                    <a:schemeClr val="accent2"/>
                  </a:solidFill>
                </a:rPr>
                <a:t>®</a:t>
              </a:r>
              <a:r>
                <a:rPr lang="en-US" sz="800" b="1" dirty="0">
                  <a:solidFill>
                    <a:schemeClr val="accent2"/>
                  </a:solidFill>
                </a:rPr>
                <a:t> AQUA Drive FC 202 and VLT</a:t>
              </a:r>
              <a:r>
                <a:rPr lang="en-US" sz="800" b="1" baseline="30000" dirty="0">
                  <a:solidFill>
                    <a:schemeClr val="accent2"/>
                  </a:solidFill>
                </a:rPr>
                <a:t>®</a:t>
              </a:r>
              <a:r>
                <a:rPr lang="en-US" sz="800" b="1" dirty="0">
                  <a:solidFill>
                    <a:schemeClr val="accent2"/>
                  </a:solidFill>
                </a:rPr>
                <a:t> Automation Drive FC 302</a:t>
              </a:r>
              <a:endParaRPr lang="en-US" sz="800" b="1" baseline="300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0" name="Content Placeholder 7"/>
          <p:cNvSpPr txBox="1">
            <a:spLocks/>
          </p:cNvSpPr>
          <p:nvPr/>
        </p:nvSpPr>
        <p:spPr>
          <a:xfrm>
            <a:off x="6887974" y="1337156"/>
            <a:ext cx="2494691" cy="6178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Tipos</a:t>
            </a:r>
            <a:r>
              <a:rPr lang="en-US" b="1" dirty="0"/>
              <a:t> de </a:t>
            </a:r>
            <a:r>
              <a:rPr lang="en-US" b="1" dirty="0" err="1"/>
              <a:t>encapsulado</a:t>
            </a:r>
            <a:r>
              <a:rPr lang="en-US" b="1" dirty="0"/>
              <a:t>: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IP21 and IP54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UL Type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92" y="3114676"/>
            <a:ext cx="4938595" cy="306701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809806" y="1959267"/>
            <a:ext cx="1350000" cy="1350000"/>
            <a:chOff x="7330509" y="2960223"/>
            <a:chExt cx="1350000" cy="1350000"/>
          </a:xfrm>
        </p:grpSpPr>
        <p:sp>
          <p:nvSpPr>
            <p:cNvPr id="9" name="Rectangle 8"/>
            <p:cNvSpPr/>
            <p:nvPr/>
          </p:nvSpPr>
          <p:spPr>
            <a:xfrm>
              <a:off x="7330509" y="2960223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42263" y="3078435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450" b="1" dirty="0">
                  <a:solidFill>
                    <a:schemeClr val="accent2"/>
                  </a:solidFill>
                </a:rPr>
                <a:t>&lt;5% THiD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65510" y="3400713"/>
              <a:ext cx="1079999" cy="4103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On grids with high harmonic distortion and 2% phase imbalance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525480" y="5930000"/>
            <a:ext cx="214252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&gt; Return to VLT</a:t>
            </a:r>
            <a:r>
              <a:rPr lang="da-DK" sz="1100" baseline="300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®</a:t>
            </a: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 </a:t>
            </a:r>
            <a:r>
              <a:rPr lang="da-DK" sz="1100" dirty="0" err="1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overview</a:t>
            </a:r>
            <a:endParaRPr lang="da-DK" sz="1100" dirty="0">
              <a:solidFill>
                <a:schemeClr val="tx2"/>
              </a:solidFill>
              <a:latin typeface="Verdana"/>
              <a:ea typeface="ヒラギノ角ゴ Pro W3" charset="0"/>
              <a:cs typeface="Verdana"/>
            </a:endParaRPr>
          </a:p>
        </p:txBody>
      </p:sp>
      <p:sp>
        <p:nvSpPr>
          <p:cNvPr id="21" name="Action Button: Custom 20">
            <a:hlinkClick r:id="rId4" action="ppaction://hlinksldjump" highlightClick="1"/>
          </p:cNvPr>
          <p:cNvSpPr/>
          <p:nvPr/>
        </p:nvSpPr>
        <p:spPr>
          <a:xfrm>
            <a:off x="8451022" y="5891434"/>
            <a:ext cx="2067568" cy="262406"/>
          </a:xfrm>
          <a:prstGeom prst="actionButtonBlank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8" name="TextBox 17"/>
          <p:cNvSpPr txBox="1"/>
          <p:nvPr/>
        </p:nvSpPr>
        <p:spPr>
          <a:xfrm>
            <a:off x="6810000" y="3894131"/>
            <a:ext cx="3858001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 err="1"/>
              <a:t>Aplicaiones</a:t>
            </a:r>
            <a:r>
              <a:rPr lang="en-US" sz="1400" b="1" dirty="0"/>
              <a:t>: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Desempeño</a:t>
            </a:r>
            <a:r>
              <a:rPr lang="en-US" sz="1400" dirty="0"/>
              <a:t> </a:t>
            </a:r>
            <a:r>
              <a:rPr lang="en-US" sz="1400" dirty="0" err="1"/>
              <a:t>permanente</a:t>
            </a:r>
            <a:r>
              <a:rPr lang="en-US" sz="1400" dirty="0"/>
              <a:t> ante </a:t>
            </a:r>
            <a:r>
              <a:rPr lang="en-US" sz="1400" dirty="0" err="1"/>
              <a:t>variaciones</a:t>
            </a:r>
            <a:r>
              <a:rPr lang="en-US" sz="1400" dirty="0"/>
              <a:t> de la </a:t>
            </a:r>
            <a:r>
              <a:rPr lang="en-US" sz="1400" dirty="0" err="1"/>
              <a:t>carga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HVAC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Water/Wastewater</a:t>
            </a:r>
          </a:p>
        </p:txBody>
      </p:sp>
    </p:spTree>
    <p:extLst>
      <p:ext uri="{BB962C8B-B14F-4D97-AF65-F5344CB8AC3E}">
        <p14:creationId xmlns:p14="http://schemas.microsoft.com/office/powerpoint/2010/main" val="3214820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43101" y="295275"/>
            <a:ext cx="8308974" cy="936000"/>
          </a:xfrm>
        </p:spPr>
        <p:txBody>
          <a:bodyPr/>
          <a:lstStyle/>
          <a:p>
            <a:r>
              <a:rPr lang="en-US" sz="2400" dirty="0"/>
              <a:t>VLT</a:t>
            </a:r>
            <a:r>
              <a:rPr lang="en-US" sz="2400" baseline="30000" dirty="0"/>
              <a:t>®</a:t>
            </a:r>
            <a:r>
              <a:rPr lang="en-US" sz="2400" dirty="0"/>
              <a:t> Advanced Harmonic Filter AHF 005 &amp; AHF 010</a:t>
            </a:r>
            <a:br>
              <a:rPr lang="en-US" dirty="0"/>
            </a:br>
            <a:r>
              <a:rPr lang="en-US" sz="1600" dirty="0" err="1"/>
              <a:t>Optimo</a:t>
            </a:r>
            <a:r>
              <a:rPr lang="en-US" sz="1600" dirty="0"/>
              <a:t> </a:t>
            </a:r>
            <a:r>
              <a:rPr lang="en-US" sz="1600" dirty="0" err="1"/>
              <a:t>desempeño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mitigación</a:t>
            </a:r>
            <a:r>
              <a:rPr lang="en-US" sz="1600" dirty="0"/>
              <a:t> de </a:t>
            </a:r>
            <a:r>
              <a:rPr lang="en-US" sz="1600" dirty="0" err="1"/>
              <a:t>armónicos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>
          <a:xfrm>
            <a:off x="1967814" y="1111809"/>
            <a:ext cx="4067174" cy="939413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 de potencias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440 – 480 V AC (60 Hz)……..10 - 436 Amps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600 V AC (60 Hz)……………….15 - 395 Amps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	</a:t>
            </a:r>
            <a:endParaRPr lang="pl-PL" i="1" dirty="0"/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6168008" y="1111341"/>
            <a:ext cx="4067174" cy="19539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Tipo</a:t>
            </a:r>
            <a:r>
              <a:rPr lang="en-US" b="1" dirty="0"/>
              <a:t> de </a:t>
            </a:r>
            <a:r>
              <a:rPr lang="en-US" b="1" dirty="0" err="1"/>
              <a:t>encapsulados</a:t>
            </a:r>
            <a:endParaRPr lang="en-US" b="1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IP20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IP00</a:t>
            </a:r>
          </a:p>
          <a:p>
            <a:pPr marL="266700" indent="-266700">
              <a:spcAft>
                <a:spcPts val="0"/>
              </a:spcAft>
              <a:buNone/>
              <a:tabLst>
                <a:tab pos="4038600" algn="r"/>
              </a:tabLst>
            </a:pP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28" y="2159545"/>
            <a:ext cx="4129284" cy="29903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761046" y="3065297"/>
            <a:ext cx="1350000" cy="1350000"/>
            <a:chOff x="5327595" y="4310223"/>
            <a:chExt cx="1350000" cy="1350000"/>
          </a:xfrm>
        </p:grpSpPr>
        <p:sp>
          <p:nvSpPr>
            <p:cNvPr id="14" name="Rectangle 13"/>
            <p:cNvSpPr/>
            <p:nvPr/>
          </p:nvSpPr>
          <p:spPr>
            <a:xfrm>
              <a:off x="5327595" y="4310223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9349" y="4437960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en-US" sz="1500" b="1" dirty="0">
                  <a:solidFill>
                    <a:schemeClr val="accent2"/>
                  </a:solidFill>
                </a:rPr>
                <a:t>Perfect match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43546" y="4909023"/>
              <a:ext cx="107999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for industrial automation, highly dynamic applications and safety installations</a:t>
              </a:r>
              <a:endParaRPr lang="en-US" sz="800" b="1" baseline="300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885182" y="2875997"/>
            <a:ext cx="1350000" cy="1454775"/>
            <a:chOff x="7328414" y="3908938"/>
            <a:chExt cx="1350000" cy="1454775"/>
          </a:xfrm>
        </p:grpSpPr>
        <p:sp>
          <p:nvSpPr>
            <p:cNvPr id="11" name="Rectangle 10"/>
            <p:cNvSpPr/>
            <p:nvPr/>
          </p:nvSpPr>
          <p:spPr>
            <a:xfrm>
              <a:off x="7328414" y="3908938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40168" y="4902048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55000" lnSpcReduction="20000"/>
            </a:bodyPr>
            <a:lstStyle/>
            <a:p>
              <a:r>
                <a:rPr lang="en-US" sz="4000" b="1" dirty="0">
                  <a:solidFill>
                    <a:schemeClr val="accent2"/>
                  </a:solidFill>
                </a:rPr>
                <a:t>5-10%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63415" y="4054153"/>
              <a:ext cx="1079999" cy="512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750"/>
                </a:lnSpc>
              </a:pPr>
              <a:r>
                <a:rPr lang="en-US" sz="750" b="1" dirty="0">
                  <a:solidFill>
                    <a:schemeClr val="accent2"/>
                  </a:solidFill>
                </a:rPr>
                <a:t>A patented technique reduces  THD levels in the mains network to less than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525480" y="5930000"/>
            <a:ext cx="214252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&gt; Return to VLT</a:t>
            </a:r>
            <a:r>
              <a:rPr lang="da-DK" sz="1100" baseline="300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®</a:t>
            </a: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 </a:t>
            </a:r>
            <a:r>
              <a:rPr lang="da-DK" sz="1100" dirty="0" err="1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overview</a:t>
            </a:r>
            <a:endParaRPr lang="da-DK" sz="1100" dirty="0">
              <a:solidFill>
                <a:schemeClr val="tx2"/>
              </a:solidFill>
              <a:latin typeface="Verdana"/>
              <a:ea typeface="ヒラギノ角ゴ Pro W3" charset="0"/>
              <a:cs typeface="Verdana"/>
            </a:endParaRPr>
          </a:p>
        </p:txBody>
      </p:sp>
      <p:sp>
        <p:nvSpPr>
          <p:cNvPr id="18" name="Action Button: Custom 17">
            <a:hlinkClick r:id="rId4" action="ppaction://hlinksldjump" highlightClick="1"/>
          </p:cNvPr>
          <p:cNvSpPr/>
          <p:nvPr/>
        </p:nvSpPr>
        <p:spPr>
          <a:xfrm>
            <a:off x="8514775" y="5903266"/>
            <a:ext cx="2067568" cy="262406"/>
          </a:xfrm>
          <a:prstGeom prst="actionButtonBlank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182046" y="4506532"/>
            <a:ext cx="3858001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 err="1"/>
              <a:t>Aplicaiones</a:t>
            </a:r>
            <a:r>
              <a:rPr lang="en-US" sz="1400" b="1" dirty="0"/>
              <a:t>: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Aquellas</a:t>
            </a:r>
            <a:r>
              <a:rPr lang="en-US" sz="1400" dirty="0"/>
              <a:t> </a:t>
            </a:r>
            <a:r>
              <a:rPr lang="en-US" sz="1400" dirty="0" err="1"/>
              <a:t>que</a:t>
            </a:r>
            <a:r>
              <a:rPr lang="en-US" sz="1400" dirty="0"/>
              <a:t> </a:t>
            </a:r>
            <a:r>
              <a:rPr lang="en-US" sz="1400" dirty="0" err="1"/>
              <a:t>requieran</a:t>
            </a:r>
            <a:r>
              <a:rPr lang="en-US" sz="1400" dirty="0"/>
              <a:t> </a:t>
            </a:r>
            <a:r>
              <a:rPr lang="en-US" sz="1400" dirty="0" err="1"/>
              <a:t>mitigación</a:t>
            </a:r>
            <a:r>
              <a:rPr lang="en-US" sz="1400" dirty="0"/>
              <a:t> de </a:t>
            </a:r>
            <a:r>
              <a:rPr lang="en-US" sz="1400" dirty="0" err="1"/>
              <a:t>armónicos</a:t>
            </a:r>
            <a:r>
              <a:rPr lang="en-US" sz="1400" dirty="0"/>
              <a:t> con </a:t>
            </a:r>
            <a:r>
              <a:rPr lang="en-US" sz="1400" dirty="0" err="1"/>
              <a:t>carga</a:t>
            </a:r>
            <a:r>
              <a:rPr lang="en-US" sz="1400" dirty="0"/>
              <a:t> </a:t>
            </a:r>
            <a:r>
              <a:rPr lang="en-US" sz="1400" dirty="0" err="1"/>
              <a:t>constante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HVAC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Water/Wastewater</a:t>
            </a:r>
          </a:p>
        </p:txBody>
      </p:sp>
    </p:spTree>
    <p:extLst>
      <p:ext uri="{BB962C8B-B14F-4D97-AF65-F5344CB8AC3E}">
        <p14:creationId xmlns:p14="http://schemas.microsoft.com/office/powerpoint/2010/main" val="37734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295275"/>
            <a:ext cx="8308975" cy="936000"/>
          </a:xfrm>
        </p:spPr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dv/</a:t>
            </a:r>
            <a:r>
              <a:rPr lang="en-US" dirty="0" err="1"/>
              <a:t>dt</a:t>
            </a:r>
            <a:r>
              <a:rPr lang="en-US" dirty="0"/>
              <a:t> Filter MCC 102</a:t>
            </a:r>
            <a:br>
              <a:rPr lang="en-US" dirty="0"/>
            </a:br>
            <a:r>
              <a:rPr lang="en-US" sz="1600" dirty="0"/>
              <a:t>Reduce los </a:t>
            </a:r>
            <a:r>
              <a:rPr lang="en-US" sz="1600" dirty="0" err="1"/>
              <a:t>valores</a:t>
            </a:r>
            <a:r>
              <a:rPr lang="en-US" sz="1600" dirty="0"/>
              <a:t> de dv/</a:t>
            </a:r>
            <a:r>
              <a:rPr lang="en-US" sz="1600" dirty="0" err="1"/>
              <a:t>dt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las</a:t>
            </a:r>
            <a:r>
              <a:rPr lang="en-US" sz="1600" dirty="0"/>
              <a:t> </a:t>
            </a:r>
            <a:r>
              <a:rPr lang="en-US" sz="1600" dirty="0" err="1"/>
              <a:t>conexiones</a:t>
            </a:r>
            <a:r>
              <a:rPr lang="en-US" sz="1600" dirty="0"/>
              <a:t> de motor</a:t>
            </a: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1943101" y="1341438"/>
            <a:ext cx="4067174" cy="1611312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endParaRPr lang="pl-PL" dirty="0"/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1943100" y="1370013"/>
            <a:ext cx="7143751" cy="1611312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Rangos de pontencias: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3 x 200 – 690V (up to 880 A) </a:t>
            </a:r>
            <a:r>
              <a:rPr lang="pt-BR" dirty="0"/>
              <a:t> 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endParaRPr lang="en-US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Tipos</a:t>
            </a:r>
            <a:r>
              <a:rPr lang="en-US" b="1" dirty="0"/>
              <a:t> de </a:t>
            </a:r>
            <a:r>
              <a:rPr lang="en-US" b="1" dirty="0" err="1"/>
              <a:t>encapsulados</a:t>
            </a:r>
            <a:r>
              <a:rPr lang="en-US" b="1" dirty="0"/>
              <a:t>: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 00 e IP 20/23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toda</a:t>
            </a:r>
            <a:r>
              <a:rPr lang="en-US" dirty="0"/>
              <a:t> la </a:t>
            </a:r>
            <a:r>
              <a:rPr lang="en-US" dirty="0" err="1"/>
              <a:t>gama</a:t>
            </a:r>
            <a:r>
              <a:rPr lang="en-US" dirty="0"/>
              <a:t> de </a:t>
            </a:r>
            <a:r>
              <a:rPr lang="en-US" dirty="0" err="1"/>
              <a:t>potencias</a:t>
            </a:r>
            <a:endParaRPr lang="en-US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 54 hasta 177A</a:t>
            </a:r>
            <a:endParaRPr lang="en-US" i="1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endParaRPr lang="en-US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endParaRPr lang="en-US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	</a:t>
            </a:r>
            <a:endParaRPr lang="pl-PL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251" y="3637101"/>
            <a:ext cx="1427825" cy="2160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788952" y="2147094"/>
            <a:ext cx="1350000" cy="1350000"/>
            <a:chOff x="3903914" y="4431185"/>
            <a:chExt cx="1350000" cy="1350000"/>
          </a:xfrm>
        </p:grpSpPr>
        <p:sp>
          <p:nvSpPr>
            <p:cNvPr id="11" name="Rectangle 10"/>
            <p:cNvSpPr/>
            <p:nvPr/>
          </p:nvSpPr>
          <p:spPr>
            <a:xfrm>
              <a:off x="3903914" y="4431185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15668" y="4558922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en-US" sz="1600" b="1" dirty="0">
                  <a:solidFill>
                    <a:schemeClr val="accent2"/>
                  </a:solidFill>
                </a:rPr>
                <a:t>Perfect Solution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27291" y="5025640"/>
              <a:ext cx="1079999" cy="718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for older motors with insulation that can’t withstand the higher peak voltages of AC drives.</a:t>
              </a:r>
              <a:endParaRPr lang="en-US" sz="800" b="1" baseline="300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25480" y="5930000"/>
            <a:ext cx="214252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&gt; Return to VLT</a:t>
            </a:r>
            <a:r>
              <a:rPr lang="da-DK" sz="1100" baseline="300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®</a:t>
            </a: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 </a:t>
            </a:r>
            <a:r>
              <a:rPr lang="da-DK" sz="1100" dirty="0" err="1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overview</a:t>
            </a:r>
            <a:endParaRPr lang="da-DK" sz="1100" dirty="0">
              <a:solidFill>
                <a:schemeClr val="tx2"/>
              </a:solidFill>
              <a:latin typeface="Verdana"/>
              <a:ea typeface="ヒラギノ角ゴ Pro W3" charset="0"/>
              <a:cs typeface="Verdana"/>
            </a:endParaRPr>
          </a:p>
        </p:txBody>
      </p:sp>
      <p:sp>
        <p:nvSpPr>
          <p:cNvPr id="17" name="Action Button: Custom 16">
            <a:hlinkClick r:id="rId3" action="ppaction://hlinksldjump" highlightClick="1"/>
          </p:cNvPr>
          <p:cNvSpPr/>
          <p:nvPr/>
        </p:nvSpPr>
        <p:spPr>
          <a:xfrm>
            <a:off x="8514775" y="5903266"/>
            <a:ext cx="2067568" cy="262406"/>
          </a:xfrm>
          <a:prstGeom prst="actionButtonBlank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512" y="3164527"/>
            <a:ext cx="36195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988" y="4717101"/>
            <a:ext cx="3629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402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43101" y="295275"/>
            <a:ext cx="8308974" cy="936000"/>
          </a:xfrm>
        </p:spPr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Soft Starter MCD 500</a:t>
            </a:r>
            <a:br>
              <a:rPr lang="en-US" dirty="0"/>
            </a:br>
            <a:r>
              <a:rPr lang="en-US" sz="1600" dirty="0"/>
              <a:t>La </a:t>
            </a:r>
            <a:r>
              <a:rPr lang="en-US" sz="1600" dirty="0" err="1"/>
              <a:t>solución</a:t>
            </a:r>
            <a:r>
              <a:rPr lang="en-US" sz="1600" dirty="0"/>
              <a:t> </a:t>
            </a:r>
            <a:r>
              <a:rPr lang="en-US" sz="1600" dirty="0" err="1"/>
              <a:t>definitiva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el </a:t>
            </a:r>
            <a:r>
              <a:rPr lang="en-US" sz="1600" dirty="0" err="1"/>
              <a:t>arranque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>
          <a:xfrm>
            <a:off x="1943101" y="1364008"/>
            <a:ext cx="4067174" cy="663208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 de potencias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3 to 1600 A.........................7.5 - 850 kW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200 – 525V o 380 – 690V</a:t>
            </a:r>
            <a:endParaRPr lang="pl-PL" dirty="0"/>
          </a:p>
        </p:txBody>
      </p:sp>
      <p:grpSp>
        <p:nvGrpSpPr>
          <p:cNvPr id="5" name="Group 4"/>
          <p:cNvGrpSpPr/>
          <p:nvPr/>
        </p:nvGrpSpPr>
        <p:grpSpPr>
          <a:xfrm>
            <a:off x="8788952" y="2147094"/>
            <a:ext cx="1350000" cy="1350000"/>
            <a:chOff x="3903914" y="4431185"/>
            <a:chExt cx="1350000" cy="1350000"/>
          </a:xfrm>
        </p:grpSpPr>
        <p:sp>
          <p:nvSpPr>
            <p:cNvPr id="14" name="Rectangle 13"/>
            <p:cNvSpPr/>
            <p:nvPr/>
          </p:nvSpPr>
          <p:spPr>
            <a:xfrm>
              <a:off x="3903914" y="4431185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15668" y="4558922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en-US" sz="1600" b="1" dirty="0">
                  <a:solidFill>
                    <a:schemeClr val="accent2"/>
                  </a:solidFill>
                </a:rPr>
                <a:t>3-1600 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38915" y="4839485"/>
              <a:ext cx="1079999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For any fixed speed application.</a:t>
              </a:r>
            </a:p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VLT® Soft Starters cover the full range – from simple start-stop operation to high end performance.</a:t>
              </a:r>
              <a:endParaRPr lang="en-US" sz="800" b="1" baseline="300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0" name="Content Placeholder 7"/>
          <p:cNvSpPr txBox="1">
            <a:spLocks/>
          </p:cNvSpPr>
          <p:nvPr/>
        </p:nvSpPr>
        <p:spPr>
          <a:xfrm>
            <a:off x="6600826" y="1345783"/>
            <a:ext cx="4067174" cy="9333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Tipos</a:t>
            </a:r>
            <a:r>
              <a:rPr lang="en-US" b="1" dirty="0"/>
              <a:t> de </a:t>
            </a:r>
            <a:r>
              <a:rPr lang="en-US" b="1" dirty="0" err="1"/>
              <a:t>encapsulados</a:t>
            </a:r>
            <a:r>
              <a:rPr lang="en-US" b="1" dirty="0"/>
              <a:t>: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dirty="0"/>
              <a:t>IP20, IP21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dirty="0"/>
              <a:t>NEMA 1</a:t>
            </a:r>
          </a:p>
        </p:txBody>
      </p:sp>
      <p:pic>
        <p:nvPicPr>
          <p:cNvPr id="2" name="Picture 1" descr="2015_MCD500_Famil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42" y="2027217"/>
            <a:ext cx="3283636" cy="36711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00827" y="3879716"/>
            <a:ext cx="3858001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 err="1"/>
              <a:t>Aplicaciones</a:t>
            </a:r>
            <a:r>
              <a:rPr lang="en-US" sz="1400" b="1" dirty="0"/>
              <a:t>: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Industria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Bombas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Ventiladores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Transportadores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Molinos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Centrifugadoras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Extrusoras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525480" y="5930000"/>
            <a:ext cx="214252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&gt; Return to VLT</a:t>
            </a:r>
            <a:r>
              <a:rPr lang="da-DK" sz="1100" baseline="300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®</a:t>
            </a: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 </a:t>
            </a:r>
            <a:r>
              <a:rPr lang="da-DK" sz="1100" dirty="0" err="1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overview</a:t>
            </a:r>
            <a:endParaRPr lang="da-DK" sz="1100" dirty="0">
              <a:solidFill>
                <a:schemeClr val="tx2"/>
              </a:solidFill>
              <a:latin typeface="Verdana"/>
              <a:ea typeface="ヒラギノ角ゴ Pro W3" charset="0"/>
              <a:cs typeface="Verdana"/>
            </a:endParaRPr>
          </a:p>
        </p:txBody>
      </p:sp>
      <p:sp>
        <p:nvSpPr>
          <p:cNvPr id="13" name="Action Button: Custom 12">
            <a:hlinkClick r:id="rId4" action="ppaction://hlinksldjump" highlightClick="1"/>
          </p:cNvPr>
          <p:cNvSpPr/>
          <p:nvPr/>
        </p:nvSpPr>
        <p:spPr>
          <a:xfrm>
            <a:off x="8514775" y="5903266"/>
            <a:ext cx="2067568" cy="262406"/>
          </a:xfrm>
          <a:prstGeom prst="actionButtonBlank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35" y="5692306"/>
            <a:ext cx="887391" cy="333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400" y="5725026"/>
            <a:ext cx="952583" cy="3039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6" y="5670871"/>
            <a:ext cx="764007" cy="4041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5B09B7-0F37-4416-95AA-6BFC5233AF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71" y="5689006"/>
            <a:ext cx="931383" cy="3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33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295275"/>
            <a:ext cx="8308975" cy="936000"/>
          </a:xfrm>
        </p:spPr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fr-FR" dirty="0"/>
              <a:t>Sine-</a:t>
            </a:r>
            <a:r>
              <a:rPr lang="fr-FR" dirty="0" err="1"/>
              <a:t>Wave</a:t>
            </a:r>
            <a:r>
              <a:rPr lang="fr-FR" dirty="0"/>
              <a:t> </a:t>
            </a:r>
            <a:r>
              <a:rPr lang="fr-FR" dirty="0" err="1"/>
              <a:t>Filter</a:t>
            </a:r>
            <a:r>
              <a:rPr lang="fr-FR" dirty="0"/>
              <a:t> MCC 101</a:t>
            </a:r>
            <a:br>
              <a:rPr lang="en-US" dirty="0"/>
            </a:br>
            <a:r>
              <a:rPr lang="en-US" sz="1600" dirty="0"/>
              <a:t>Reduce </a:t>
            </a:r>
            <a:r>
              <a:rPr lang="en-US" sz="1600" dirty="0" err="1"/>
              <a:t>estres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el </a:t>
            </a:r>
            <a:r>
              <a:rPr lang="en-US" sz="1600" dirty="0" err="1"/>
              <a:t>aislamiento</a:t>
            </a:r>
            <a:r>
              <a:rPr lang="en-US" sz="1600" dirty="0"/>
              <a:t> del </a:t>
            </a:r>
            <a:r>
              <a:rPr lang="en-US" sz="1600" dirty="0" err="1"/>
              <a:t>estator</a:t>
            </a:r>
            <a:r>
              <a:rPr lang="en-US" sz="1600" dirty="0"/>
              <a:t> y </a:t>
            </a:r>
            <a:r>
              <a:rPr lang="en-US" sz="1600" dirty="0" err="1"/>
              <a:t>las</a:t>
            </a:r>
            <a:r>
              <a:rPr lang="en-US" sz="1600" dirty="0"/>
              <a:t> </a:t>
            </a:r>
            <a:r>
              <a:rPr lang="en-US" sz="1600" dirty="0" err="1"/>
              <a:t>corriente</a:t>
            </a:r>
            <a:r>
              <a:rPr lang="en-US" sz="1600" dirty="0"/>
              <a:t> de </a:t>
            </a:r>
            <a:r>
              <a:rPr lang="en-US" sz="1600" dirty="0" err="1"/>
              <a:t>rodamientos</a:t>
            </a:r>
            <a:endParaRPr lang="en-US" sz="1600" dirty="0"/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1943101" y="1341438"/>
            <a:ext cx="4067174" cy="1611312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endParaRPr lang="pl-PL" dirty="0"/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1943099" y="1370013"/>
            <a:ext cx="9096376" cy="1611312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 de potencias: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t-BR" dirty="0"/>
              <a:t>3 x 200 – 500V, 2.5 – 800 A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t-BR" dirty="0"/>
              <a:t>3 x 525 – 690V, 4.5 – 660 A 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endParaRPr lang="en-US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Tipos</a:t>
            </a:r>
            <a:r>
              <a:rPr lang="en-US" b="1" dirty="0"/>
              <a:t> de </a:t>
            </a:r>
            <a:r>
              <a:rPr lang="en-US" b="1" dirty="0" err="1"/>
              <a:t>encapsulados</a:t>
            </a:r>
            <a:endParaRPr lang="en-US" b="1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 00 e IP 20 para </a:t>
            </a:r>
            <a:r>
              <a:rPr lang="en-US" dirty="0" err="1"/>
              <a:t>modelos</a:t>
            </a:r>
            <a:r>
              <a:rPr lang="en-US" dirty="0"/>
              <a:t> de </a:t>
            </a:r>
            <a:r>
              <a:rPr lang="en-US" dirty="0" err="1"/>
              <a:t>montaje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pared (hasta 75 A)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 23 para </a:t>
            </a:r>
            <a:r>
              <a:rPr lang="en-US" dirty="0" err="1"/>
              <a:t>modelos</a:t>
            </a:r>
            <a:r>
              <a:rPr lang="en-US" dirty="0"/>
              <a:t> de </a:t>
            </a:r>
            <a:r>
              <a:rPr lang="en-US" dirty="0" err="1"/>
              <a:t>montaje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piso</a:t>
            </a:r>
            <a:r>
              <a:rPr lang="en-US" dirty="0"/>
              <a:t> (</a:t>
            </a:r>
            <a:r>
              <a:rPr lang="en-US" dirty="0" err="1"/>
              <a:t>desde</a:t>
            </a:r>
            <a:r>
              <a:rPr lang="en-US" dirty="0"/>
              <a:t> 115 A )</a:t>
            </a:r>
            <a:endParaRPr lang="en-US" i="1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endParaRPr lang="en-US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endParaRPr lang="en-US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	</a:t>
            </a:r>
            <a:endParaRPr lang="pl-PL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738" y="3743266"/>
            <a:ext cx="1523213" cy="2160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53118" y="3937588"/>
            <a:ext cx="1350000" cy="1350000"/>
            <a:chOff x="3903914" y="4431185"/>
            <a:chExt cx="1350000" cy="1350000"/>
          </a:xfrm>
        </p:grpSpPr>
        <p:sp>
          <p:nvSpPr>
            <p:cNvPr id="10" name="Rectangle 9"/>
            <p:cNvSpPr/>
            <p:nvPr/>
          </p:nvSpPr>
          <p:spPr>
            <a:xfrm>
              <a:off x="3903914" y="4431185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38914" y="4569830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en-US" sz="1600" b="1" dirty="0">
                  <a:solidFill>
                    <a:schemeClr val="accent2"/>
                  </a:solidFill>
                </a:rPr>
                <a:t>Protect motors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38914" y="4998224"/>
              <a:ext cx="1079999" cy="512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By incorporating Danfoss Sine-Wave filters to prevent flashover in motor windings.</a:t>
              </a:r>
              <a:endParaRPr lang="en-US" sz="800" b="1" baseline="300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525480" y="5930000"/>
            <a:ext cx="214252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&gt; Return to VLT</a:t>
            </a:r>
            <a:r>
              <a:rPr lang="da-DK" sz="1100" baseline="300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®</a:t>
            </a: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 </a:t>
            </a:r>
            <a:r>
              <a:rPr lang="da-DK" sz="1100" dirty="0" err="1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overview</a:t>
            </a:r>
            <a:endParaRPr lang="da-DK" sz="1100" dirty="0">
              <a:solidFill>
                <a:schemeClr val="tx2"/>
              </a:solidFill>
              <a:latin typeface="Verdana"/>
              <a:ea typeface="ヒラギノ角ゴ Pro W3" charset="0"/>
              <a:cs typeface="Verdana"/>
            </a:endParaRPr>
          </a:p>
        </p:txBody>
      </p:sp>
      <p:sp>
        <p:nvSpPr>
          <p:cNvPr id="16" name="Action Button: Custom 15">
            <a:hlinkClick r:id="rId3" action="ppaction://hlinksldjump" highlightClick="1"/>
          </p:cNvPr>
          <p:cNvSpPr/>
          <p:nvPr/>
        </p:nvSpPr>
        <p:spPr>
          <a:xfrm>
            <a:off x="8514775" y="5903266"/>
            <a:ext cx="2067568" cy="262406"/>
          </a:xfrm>
          <a:prstGeom prst="actionButtonBlank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512" y="3319075"/>
            <a:ext cx="36195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513" y="4871106"/>
            <a:ext cx="36861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476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295275"/>
            <a:ext cx="8308975" cy="936000"/>
          </a:xfrm>
        </p:spPr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fr-FR" dirty="0"/>
              <a:t>Common Mode </a:t>
            </a:r>
            <a:r>
              <a:rPr lang="fr-FR" dirty="0" err="1"/>
              <a:t>Filter</a:t>
            </a:r>
            <a:r>
              <a:rPr lang="fr-FR" dirty="0"/>
              <a:t> MCC 105</a:t>
            </a:r>
            <a:br>
              <a:rPr lang="en-US" dirty="0"/>
            </a:br>
            <a:r>
              <a:rPr lang="en-US" sz="1600" dirty="0"/>
              <a:t>Reduce la </a:t>
            </a:r>
            <a:r>
              <a:rPr lang="en-US" sz="1600" dirty="0" err="1"/>
              <a:t>interferencia</a:t>
            </a:r>
            <a:r>
              <a:rPr lang="en-US" sz="1600" dirty="0"/>
              <a:t> </a:t>
            </a:r>
            <a:r>
              <a:rPr lang="en-US" sz="1600" dirty="0" err="1"/>
              <a:t>electromagnécita</a:t>
            </a:r>
            <a:r>
              <a:rPr lang="en-US" sz="1600" dirty="0"/>
              <a:t> y </a:t>
            </a:r>
            <a:r>
              <a:rPr lang="en-US" sz="1600" dirty="0" err="1"/>
              <a:t>las</a:t>
            </a:r>
            <a:r>
              <a:rPr lang="en-US" sz="1600" dirty="0"/>
              <a:t> </a:t>
            </a:r>
            <a:r>
              <a:rPr lang="en-US" sz="1600" dirty="0" err="1"/>
              <a:t>corrientes</a:t>
            </a:r>
            <a:r>
              <a:rPr lang="en-US" sz="1600" dirty="0"/>
              <a:t> de </a:t>
            </a:r>
            <a:r>
              <a:rPr lang="en-US" sz="1600" dirty="0" err="1"/>
              <a:t>rodamientos</a:t>
            </a:r>
            <a:r>
              <a:rPr lang="en-US" sz="1600" dirty="0"/>
              <a:t> </a:t>
            </a:r>
            <a:r>
              <a:rPr lang="en-US" sz="1600" dirty="0" err="1"/>
              <a:t>ocacionadas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componentes</a:t>
            </a:r>
            <a:r>
              <a:rPr lang="en-US" sz="1600" dirty="0"/>
              <a:t> de </a:t>
            </a:r>
            <a:r>
              <a:rPr lang="en-US" sz="1600" dirty="0" err="1"/>
              <a:t>alta</a:t>
            </a:r>
            <a:r>
              <a:rPr lang="en-US" sz="1600" dirty="0"/>
              <a:t> </a:t>
            </a:r>
            <a:r>
              <a:rPr lang="en-US" sz="1600" dirty="0" err="1"/>
              <a:t>frecuencia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modo</a:t>
            </a:r>
            <a:r>
              <a:rPr lang="en-US" sz="1600" dirty="0"/>
              <a:t> </a:t>
            </a:r>
            <a:r>
              <a:rPr lang="en-US" sz="1600" dirty="0" err="1"/>
              <a:t>común</a:t>
            </a:r>
            <a:r>
              <a:rPr lang="en-US" sz="1600" dirty="0"/>
              <a:t>.</a:t>
            </a: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1943101" y="1341438"/>
            <a:ext cx="4067174" cy="1611312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endParaRPr lang="pl-PL" dirty="0"/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1943100" y="1370013"/>
            <a:ext cx="7143751" cy="1611312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 err="1"/>
              <a:t>Aplicable</a:t>
            </a:r>
            <a:r>
              <a:rPr lang="en-US" dirty="0"/>
              <a:t> a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variador</a:t>
            </a:r>
            <a:r>
              <a:rPr lang="en-US" dirty="0"/>
              <a:t> de </a:t>
            </a:r>
            <a:r>
              <a:rPr lang="en-US" dirty="0" err="1"/>
              <a:t>frecuencias</a:t>
            </a:r>
            <a:endParaRPr lang="en-US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 err="1"/>
              <a:t>Seleccione</a:t>
            </a:r>
            <a:r>
              <a:rPr lang="en-US" dirty="0"/>
              <a:t> </a:t>
            </a:r>
            <a:r>
              <a:rPr lang="en-US" dirty="0" err="1"/>
              <a:t>arreglos</a:t>
            </a:r>
            <a:r>
              <a:rPr lang="en-US" dirty="0"/>
              <a:t> hasta de 4 </a:t>
            </a:r>
            <a:r>
              <a:rPr lang="en-US" dirty="0" err="1"/>
              <a:t>nucleos</a:t>
            </a:r>
            <a:r>
              <a:rPr lang="en-US" dirty="0"/>
              <a:t> </a:t>
            </a:r>
            <a:r>
              <a:rPr lang="en-US" dirty="0" err="1"/>
              <a:t>dependiendo</a:t>
            </a:r>
            <a:r>
              <a:rPr lang="en-US" dirty="0"/>
              <a:t> de: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038600" algn="r"/>
              </a:tabLst>
            </a:pPr>
            <a:r>
              <a:rPr lang="en-US" dirty="0" err="1"/>
              <a:t>Potencia</a:t>
            </a:r>
            <a:r>
              <a:rPr lang="en-US" dirty="0"/>
              <a:t> del motor</a:t>
            </a:r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038600" algn="r"/>
              </a:tabLst>
            </a:pPr>
            <a:r>
              <a:rPr lang="en-US" dirty="0" err="1"/>
              <a:t>Tensión</a:t>
            </a:r>
            <a:r>
              <a:rPr lang="en-US" dirty="0"/>
              <a:t> de </a:t>
            </a:r>
            <a:r>
              <a:rPr lang="en-US" dirty="0" err="1"/>
              <a:t>alimentación</a:t>
            </a:r>
            <a:endParaRPr lang="en-US" dirty="0"/>
          </a:p>
          <a:p>
            <a:pPr lvl="2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038600" algn="r"/>
              </a:tabLst>
            </a:pPr>
            <a:r>
              <a:rPr lang="en-US" dirty="0" err="1"/>
              <a:t>Longitud</a:t>
            </a:r>
            <a:r>
              <a:rPr lang="en-US" dirty="0"/>
              <a:t> de cables de motor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	</a:t>
            </a:r>
            <a:endParaRPr lang="pl-PL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99" y="4495440"/>
            <a:ext cx="1812276" cy="10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25480" y="5930000"/>
            <a:ext cx="214252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&gt; Return to VLT</a:t>
            </a:r>
            <a:r>
              <a:rPr lang="da-DK" sz="1100" baseline="300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®</a:t>
            </a: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 </a:t>
            </a:r>
            <a:r>
              <a:rPr lang="da-DK" sz="1100" dirty="0" err="1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overview</a:t>
            </a:r>
            <a:endParaRPr lang="da-DK" sz="1100" dirty="0">
              <a:solidFill>
                <a:schemeClr val="tx2"/>
              </a:solidFill>
              <a:latin typeface="Verdana"/>
              <a:ea typeface="ヒラギノ角ゴ Pro W3" charset="0"/>
              <a:cs typeface="Verdana"/>
            </a:endParaRPr>
          </a:p>
        </p:txBody>
      </p:sp>
      <p:sp>
        <p:nvSpPr>
          <p:cNvPr id="10" name="Action Button: Custom 9">
            <a:hlinkClick r:id="rId3" action="ppaction://hlinksldjump" highlightClick="1"/>
          </p:cNvPr>
          <p:cNvSpPr/>
          <p:nvPr/>
        </p:nvSpPr>
        <p:spPr>
          <a:xfrm>
            <a:off x="8514775" y="5903266"/>
            <a:ext cx="2067568" cy="262406"/>
          </a:xfrm>
          <a:prstGeom prst="actionButtonBlank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952750"/>
            <a:ext cx="4590783" cy="32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93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43101" y="295275"/>
            <a:ext cx="8308974" cy="936000"/>
          </a:xfrm>
        </p:spPr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OneGearDrive</a:t>
            </a:r>
            <a:r>
              <a:rPr lang="en-US" baseline="30000" dirty="0"/>
              <a:t>®</a:t>
            </a:r>
            <a:br>
              <a:rPr lang="en-US" dirty="0"/>
            </a:br>
            <a:r>
              <a:rPr lang="en-US" sz="1600" dirty="0" err="1"/>
              <a:t>Potente</a:t>
            </a:r>
            <a:r>
              <a:rPr lang="en-US" sz="1600" dirty="0"/>
              <a:t>, </a:t>
            </a:r>
            <a:r>
              <a:rPr lang="en-US" sz="1600" dirty="0" err="1"/>
              <a:t>eficiente</a:t>
            </a:r>
            <a:r>
              <a:rPr lang="en-US" sz="1600" dirty="0"/>
              <a:t> e </a:t>
            </a:r>
            <a:r>
              <a:rPr lang="en-US" sz="1600" dirty="0" err="1"/>
              <a:t>higienico</a:t>
            </a:r>
            <a:r>
              <a:rPr lang="en-US" sz="1600" dirty="0"/>
              <a:t> – </a:t>
            </a:r>
            <a:r>
              <a:rPr lang="en-US" sz="1600" dirty="0" err="1"/>
              <a:t>todo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un </a:t>
            </a:r>
            <a:r>
              <a:rPr lang="en-US" sz="1600" dirty="0" err="1"/>
              <a:t>único</a:t>
            </a:r>
            <a:r>
              <a:rPr lang="en-US" sz="1600" dirty="0"/>
              <a:t> </a:t>
            </a:r>
            <a:r>
              <a:rPr lang="en-US" sz="1600" dirty="0" err="1"/>
              <a:t>tamaño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>
          <a:xfrm>
            <a:off x="1943101" y="1341438"/>
            <a:ext cx="4067174" cy="805656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 de potencias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380-400V……………..…2 - 4HP / 1.5 - 3 kW</a:t>
            </a:r>
            <a:endParaRPr lang="pl-PL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8451022" y="2049887"/>
            <a:ext cx="1350000" cy="1350000"/>
            <a:chOff x="2688913" y="4283820"/>
            <a:chExt cx="1350000" cy="1350000"/>
          </a:xfrm>
        </p:grpSpPr>
        <p:sp>
          <p:nvSpPr>
            <p:cNvPr id="14" name="Rectangle 13"/>
            <p:cNvSpPr/>
            <p:nvPr/>
          </p:nvSpPr>
          <p:spPr>
            <a:xfrm>
              <a:off x="2688913" y="4283820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00667" y="4402032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800"/>
                </a:lnSpc>
              </a:pPr>
              <a:r>
                <a:rPr lang="en-US" sz="1000" b="1" dirty="0">
                  <a:solidFill>
                    <a:schemeClr val="accent2"/>
                  </a:solidFill>
                </a:rPr>
                <a:t>Up to </a:t>
              </a:r>
              <a:r>
                <a:rPr lang="en-US" sz="1900" b="1" dirty="0">
                  <a:solidFill>
                    <a:schemeClr val="accent2"/>
                  </a:solidFill>
                </a:rPr>
                <a:t>89%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04864" y="4644495"/>
              <a:ext cx="1079999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750"/>
                </a:lnSpc>
              </a:pPr>
              <a:r>
                <a:rPr lang="en-US" sz="750" b="1" dirty="0">
                  <a:solidFill>
                    <a:schemeClr val="accent2"/>
                  </a:solidFill>
                </a:rPr>
                <a:t>system efficiency </a:t>
              </a:r>
            </a:p>
            <a:p>
              <a:pPr>
                <a:lnSpc>
                  <a:spcPts val="750"/>
                </a:lnSpc>
              </a:pPr>
              <a:r>
                <a:rPr lang="en-US" sz="750" b="1" dirty="0">
                  <a:solidFill>
                    <a:schemeClr val="accent2"/>
                  </a:solidFill>
                </a:rPr>
                <a:t>can be achieved with VLT</a:t>
              </a:r>
              <a:r>
                <a:rPr lang="en-US" sz="750" b="1" baseline="30000" dirty="0">
                  <a:solidFill>
                    <a:schemeClr val="accent2"/>
                  </a:solidFill>
                </a:rPr>
                <a:t>®</a:t>
              </a:r>
              <a:r>
                <a:rPr lang="en-US" sz="750" b="1" dirty="0">
                  <a:solidFill>
                    <a:schemeClr val="accent2"/>
                  </a:solidFill>
                </a:rPr>
                <a:t> OneGearDrive</a:t>
              </a:r>
              <a:r>
                <a:rPr lang="en-US" sz="750" b="1" baseline="30000" dirty="0">
                  <a:solidFill>
                    <a:schemeClr val="accent2"/>
                  </a:solidFill>
                </a:rPr>
                <a:t>®</a:t>
              </a:r>
              <a:r>
                <a:rPr lang="en-US" sz="750" b="1" dirty="0">
                  <a:solidFill>
                    <a:schemeClr val="accent2"/>
                  </a:solidFill>
                </a:rPr>
                <a:t> together with VLT</a:t>
              </a:r>
              <a:r>
                <a:rPr lang="en-US" sz="750" b="1" baseline="30000" dirty="0">
                  <a:solidFill>
                    <a:schemeClr val="accent2"/>
                  </a:solidFill>
                </a:rPr>
                <a:t>®</a:t>
              </a:r>
              <a:r>
                <a:rPr lang="en-US" sz="750" b="1" dirty="0">
                  <a:solidFill>
                    <a:schemeClr val="accent2"/>
                  </a:solidFill>
                </a:rPr>
                <a:t> AutomationDrive</a:t>
              </a:r>
            </a:p>
            <a:p>
              <a:pPr>
                <a:lnSpc>
                  <a:spcPts val="750"/>
                </a:lnSpc>
              </a:pPr>
              <a:r>
                <a:rPr lang="en-US" sz="750" b="1" dirty="0">
                  <a:solidFill>
                    <a:schemeClr val="accent2"/>
                  </a:solidFill>
                </a:rPr>
                <a:t>FC 302 or VLT</a:t>
              </a:r>
              <a:r>
                <a:rPr lang="en-US" sz="750" b="1" baseline="30000" dirty="0">
                  <a:solidFill>
                    <a:schemeClr val="accent2"/>
                  </a:solidFill>
                </a:rPr>
                <a:t>®</a:t>
              </a:r>
              <a:r>
                <a:rPr lang="en-US" sz="750" b="1" dirty="0">
                  <a:solidFill>
                    <a:schemeClr val="accent2"/>
                  </a:solidFill>
                </a:rPr>
                <a:t> Decentral Drive </a:t>
              </a:r>
            </a:p>
            <a:p>
              <a:pPr>
                <a:lnSpc>
                  <a:spcPts val="750"/>
                </a:lnSpc>
              </a:pPr>
              <a:r>
                <a:rPr lang="en-US" sz="750" b="1" dirty="0">
                  <a:solidFill>
                    <a:schemeClr val="accent2"/>
                  </a:solidFill>
                </a:rPr>
                <a:t>FCD 302.</a:t>
              </a:r>
            </a:p>
          </p:txBody>
        </p:sp>
      </p:grpSp>
      <p:sp>
        <p:nvSpPr>
          <p:cNvPr id="10" name="Content Placeholder 7"/>
          <p:cNvSpPr txBox="1">
            <a:spLocks/>
          </p:cNvSpPr>
          <p:nvPr/>
        </p:nvSpPr>
        <p:spPr>
          <a:xfrm>
            <a:off x="6168008" y="1113575"/>
            <a:ext cx="4067174" cy="16113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/>
              <a:t>Enclosure ratings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IP67 e IP69K (OGD- H)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IIP67 (OGD-S)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258" y="3011927"/>
            <a:ext cx="2775770" cy="2775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38" y="1341438"/>
            <a:ext cx="3042267" cy="30583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25480" y="5930000"/>
            <a:ext cx="214252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&gt; Return to VLT</a:t>
            </a:r>
            <a:r>
              <a:rPr lang="da-DK" sz="1100" baseline="300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®</a:t>
            </a: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 </a:t>
            </a:r>
            <a:r>
              <a:rPr lang="da-DK" sz="1100" dirty="0" err="1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overview</a:t>
            </a:r>
            <a:endParaRPr lang="da-DK" sz="1100" dirty="0">
              <a:solidFill>
                <a:schemeClr val="tx2"/>
              </a:solidFill>
              <a:latin typeface="Verdana"/>
              <a:ea typeface="ヒラギノ角ゴ Pro W3" charset="0"/>
              <a:cs typeface="Verdana"/>
            </a:endParaRPr>
          </a:p>
        </p:txBody>
      </p:sp>
      <p:sp>
        <p:nvSpPr>
          <p:cNvPr id="19" name="Action Button: Custom 18">
            <a:hlinkClick r:id="rId5" action="ppaction://hlinksldjump" highlightClick="1"/>
          </p:cNvPr>
          <p:cNvSpPr/>
          <p:nvPr/>
        </p:nvSpPr>
        <p:spPr>
          <a:xfrm>
            <a:off x="8451022" y="5891434"/>
            <a:ext cx="2067568" cy="262406"/>
          </a:xfrm>
          <a:prstGeom prst="actionButtonBlank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51286" y="3795068"/>
            <a:ext cx="3858001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 err="1"/>
              <a:t>Tipos</a:t>
            </a:r>
            <a:r>
              <a:rPr lang="en-US" sz="1400" b="1" dirty="0"/>
              <a:t> de </a:t>
            </a:r>
            <a:r>
              <a:rPr lang="en-US" sz="1400" b="1" dirty="0" err="1"/>
              <a:t>aplicaciones</a:t>
            </a:r>
            <a:r>
              <a:rPr lang="en-US" sz="1400" b="1" dirty="0"/>
              <a:t>: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Para la </a:t>
            </a:r>
            <a:r>
              <a:rPr lang="en-US" sz="1400" dirty="0" err="1"/>
              <a:t>industria</a:t>
            </a:r>
            <a:r>
              <a:rPr lang="en-US" sz="1400" dirty="0"/>
              <a:t> F&amp;B, </a:t>
            </a:r>
            <a:r>
              <a:rPr lang="en-US" sz="1400" dirty="0" err="1"/>
              <a:t>farmaceutica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Transportadores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Líneas</a:t>
            </a:r>
            <a:r>
              <a:rPr lang="en-US" sz="1400" dirty="0"/>
              <a:t> de </a:t>
            </a:r>
            <a:r>
              <a:rPr lang="en-US" sz="1400" dirty="0" err="1"/>
              <a:t>envasado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01662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56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5D0DC3-A3C6-456C-8183-0909F4376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DATOS DE CONTACTO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891030-3286-455C-ACDB-C16C2E045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 </a:t>
            </a:r>
          </a:p>
          <a:p>
            <a:r>
              <a:rPr lang="en-US" b="1" dirty="0"/>
              <a:t>Ing. Aristides Gonzalez </a:t>
            </a:r>
            <a:endParaRPr lang="es-MX" dirty="0"/>
          </a:p>
          <a:p>
            <a:r>
              <a:rPr lang="en-US" dirty="0"/>
              <a:t>North Region Sales Engineer </a:t>
            </a:r>
            <a:r>
              <a:rPr lang="es-MX" b="1" dirty="0"/>
              <a:t>, </a:t>
            </a:r>
            <a:r>
              <a:rPr lang="es-MX" dirty="0"/>
              <a:t>Danfoss Drives.</a:t>
            </a:r>
            <a:br>
              <a:rPr lang="es-MX" dirty="0"/>
            </a:br>
            <a:endParaRPr lang="es-MX" dirty="0"/>
          </a:p>
          <a:p>
            <a:r>
              <a:rPr lang="es-MX" b="1" dirty="0"/>
              <a:t>Danfoss México</a:t>
            </a:r>
            <a:endParaRPr lang="es-MX" dirty="0"/>
          </a:p>
          <a:p>
            <a:r>
              <a:rPr lang="es-MX" dirty="0" err="1"/>
              <a:t>Carr</a:t>
            </a:r>
            <a:r>
              <a:rPr lang="es-MX" dirty="0"/>
              <a:t>. a Miguel Alemán # 162, Apodaca, Nuevo León, México </a:t>
            </a:r>
          </a:p>
          <a:p>
            <a:r>
              <a:rPr lang="en-US" dirty="0" err="1"/>
              <a:t>Cel</a:t>
            </a:r>
            <a:r>
              <a:rPr lang="en-US" dirty="0"/>
              <a:t>: +52 (811) 911-2877</a:t>
            </a:r>
            <a:endParaRPr lang="es-MX" dirty="0"/>
          </a:p>
          <a:p>
            <a:r>
              <a:rPr lang="en-US" dirty="0"/>
              <a:t>E-mail: </a:t>
            </a:r>
            <a:r>
              <a:rPr lang="en-US" u="sng" dirty="0">
                <a:hlinkClick r:id="rId3"/>
              </a:rPr>
              <a:t>aristides.gonzalez@danfoss.com</a:t>
            </a:r>
            <a:r>
              <a:rPr lang="en-US" dirty="0"/>
              <a:t> </a:t>
            </a:r>
            <a:endParaRPr lang="es-MX" dirty="0"/>
          </a:p>
          <a:p>
            <a:r>
              <a:rPr lang="en-US" u="sng" dirty="0">
                <a:hlinkClick r:id="rId4"/>
              </a:rPr>
              <a:t>www.danfoss.com.mx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5173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43101" y="295275"/>
            <a:ext cx="8308974" cy="936000"/>
          </a:xfrm>
        </p:spPr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Compact Starter MCD 200</a:t>
            </a:r>
            <a:br>
              <a:rPr lang="en-US" dirty="0"/>
            </a:br>
            <a:r>
              <a:rPr lang="en-US" sz="1600" dirty="0" err="1"/>
              <a:t>Serie</a:t>
            </a:r>
            <a:r>
              <a:rPr lang="en-US" sz="1600" dirty="0"/>
              <a:t> compacta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cubre</a:t>
            </a:r>
            <a:r>
              <a:rPr lang="en-US" sz="1600" dirty="0"/>
              <a:t> </a:t>
            </a:r>
            <a:r>
              <a:rPr lang="en-US" sz="1600" dirty="0" err="1"/>
              <a:t>amplio</a:t>
            </a:r>
            <a:r>
              <a:rPr lang="en-US" sz="1600" dirty="0"/>
              <a:t> </a:t>
            </a:r>
            <a:r>
              <a:rPr lang="en-US" sz="1600" dirty="0" err="1"/>
              <a:t>rango</a:t>
            </a:r>
            <a:r>
              <a:rPr lang="en-US" sz="1600" dirty="0"/>
              <a:t> de </a:t>
            </a:r>
            <a:r>
              <a:rPr lang="en-US" sz="1600" dirty="0" err="1"/>
              <a:t>potencias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>
          <a:xfrm>
            <a:off x="1943101" y="1341438"/>
            <a:ext cx="4067174" cy="161131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 de potencias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3 x 200-440 V........10 - 150HP</a:t>
            </a:r>
            <a:endParaRPr lang="pl-PL" i="1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3 x 200-575 V........10 - 150HP</a:t>
            </a:r>
            <a:endParaRPr lang="pl-PL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8376031" y="2061293"/>
            <a:ext cx="1350000" cy="1350000"/>
            <a:chOff x="4170614" y="4310223"/>
            <a:chExt cx="1350000" cy="1350000"/>
          </a:xfrm>
        </p:grpSpPr>
        <p:sp>
          <p:nvSpPr>
            <p:cNvPr id="14" name="Rectangle 13"/>
            <p:cNvSpPr/>
            <p:nvPr/>
          </p:nvSpPr>
          <p:spPr>
            <a:xfrm>
              <a:off x="4170614" y="4310223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82368" y="4437960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en-US" sz="1600" b="1" dirty="0">
                  <a:solidFill>
                    <a:schemeClr val="accent2"/>
                  </a:solidFill>
                </a:rPr>
                <a:t>Perfect match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05615" y="4870923"/>
              <a:ext cx="1079999" cy="4103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For pumps, fans, compressors, mixers, conveyors and many more</a:t>
              </a:r>
              <a:endParaRPr lang="en-US" sz="800" b="1" baseline="300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0" name="Content Placeholder 7"/>
          <p:cNvSpPr txBox="1">
            <a:spLocks/>
          </p:cNvSpPr>
          <p:nvPr/>
        </p:nvSpPr>
        <p:spPr>
          <a:xfrm>
            <a:off x="6168008" y="1341439"/>
            <a:ext cx="4067174" cy="4997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Encapsulado</a:t>
            </a:r>
            <a:endParaRPr lang="en-US" b="1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IP00 </a:t>
            </a:r>
            <a:endParaRPr lang="da-DK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53" y="2736294"/>
            <a:ext cx="4280529" cy="25344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25480" y="5930000"/>
            <a:ext cx="214252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&gt; Return to VLT</a:t>
            </a:r>
            <a:r>
              <a:rPr lang="da-DK" sz="1100" baseline="300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®</a:t>
            </a: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 </a:t>
            </a:r>
            <a:r>
              <a:rPr lang="da-DK" sz="1100" dirty="0" err="1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overview</a:t>
            </a:r>
            <a:endParaRPr lang="da-DK" sz="1100" dirty="0">
              <a:solidFill>
                <a:schemeClr val="tx2"/>
              </a:solidFill>
              <a:latin typeface="Verdana"/>
              <a:ea typeface="ヒラギノ角ゴ Pro W3" charset="0"/>
              <a:cs typeface="Verdana"/>
            </a:endParaRPr>
          </a:p>
        </p:txBody>
      </p:sp>
      <p:sp>
        <p:nvSpPr>
          <p:cNvPr id="13" name="Action Button: Custom 12">
            <a:hlinkClick r:id="rId4" action="ppaction://hlinksldjump" highlightClick="1"/>
          </p:cNvPr>
          <p:cNvSpPr/>
          <p:nvPr/>
        </p:nvSpPr>
        <p:spPr>
          <a:xfrm>
            <a:off x="8514775" y="5903266"/>
            <a:ext cx="2067568" cy="262406"/>
          </a:xfrm>
          <a:prstGeom prst="actionButtonBlank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35" y="5692306"/>
            <a:ext cx="887391" cy="333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400" y="5725026"/>
            <a:ext cx="952583" cy="3039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6" y="5670871"/>
            <a:ext cx="764007" cy="4041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00827" y="3879716"/>
            <a:ext cx="3858001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 err="1"/>
              <a:t>Aplicaciones</a:t>
            </a:r>
            <a:r>
              <a:rPr lang="en-US" sz="1400" b="1" dirty="0"/>
              <a:t>: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Industria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Bombas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Ventiladores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Transportadores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Molinos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Centrifugadoras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Extrusoras</a:t>
            </a:r>
            <a:endParaRPr lang="en-US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697F63-722D-4310-8248-D1314F18BD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71" y="5689006"/>
            <a:ext cx="931383" cy="3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65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43101" y="295275"/>
            <a:ext cx="8308974" cy="936000"/>
          </a:xfrm>
        </p:spPr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Soft Start Controller MCD 100</a:t>
            </a:r>
            <a:br>
              <a:rPr lang="en-US" dirty="0"/>
            </a:br>
            <a:r>
              <a:rPr lang="en-US" sz="1600" dirty="0"/>
              <a:t>El </a:t>
            </a:r>
            <a:r>
              <a:rPr lang="en-US" sz="1600" dirty="0" err="1"/>
              <a:t>elemento</a:t>
            </a:r>
            <a:r>
              <a:rPr lang="en-US" sz="1600" dirty="0"/>
              <a:t> mas </a:t>
            </a:r>
            <a:r>
              <a:rPr lang="en-US" sz="1600" dirty="0" err="1"/>
              <a:t>compacto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arranque</a:t>
            </a:r>
            <a:r>
              <a:rPr lang="en-US" sz="1600" dirty="0"/>
              <a:t> </a:t>
            </a:r>
            <a:r>
              <a:rPr lang="en-US" sz="1600" dirty="0" err="1"/>
              <a:t>efectivo</a:t>
            </a:r>
            <a:r>
              <a:rPr lang="en-US" sz="1600" dirty="0"/>
              <a:t> de </a:t>
            </a:r>
            <a:r>
              <a:rPr lang="en-US" sz="1600" dirty="0" err="1"/>
              <a:t>motores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>
          <a:xfrm>
            <a:off x="1943101" y="1341438"/>
            <a:ext cx="4067174" cy="161131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Rangos de potencias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MCD 100-001	.....................................2 HP</a:t>
            </a:r>
            <a:endParaRPr lang="pl-PL" i="1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MCD 100-007	.................................10 HP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MCD 100-011	..................................15 HP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208 - 600V</a:t>
            </a:r>
            <a:endParaRPr lang="pl-PL" dirty="0"/>
          </a:p>
        </p:txBody>
      </p:sp>
      <p:grpSp>
        <p:nvGrpSpPr>
          <p:cNvPr id="2" name="Group 1"/>
          <p:cNvGrpSpPr/>
          <p:nvPr/>
        </p:nvGrpSpPr>
        <p:grpSpPr>
          <a:xfrm>
            <a:off x="8198559" y="2222949"/>
            <a:ext cx="1350000" cy="1350000"/>
            <a:chOff x="4170614" y="4310223"/>
            <a:chExt cx="1350000" cy="1350000"/>
          </a:xfrm>
        </p:grpSpPr>
        <p:sp>
          <p:nvSpPr>
            <p:cNvPr id="14" name="Rectangle 13"/>
            <p:cNvSpPr/>
            <p:nvPr/>
          </p:nvSpPr>
          <p:spPr>
            <a:xfrm>
              <a:off x="4170614" y="4310223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82368" y="4437960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en-US" sz="1600" b="1" dirty="0">
                  <a:solidFill>
                    <a:schemeClr val="accent2"/>
                  </a:solidFill>
                </a:rPr>
                <a:t>Perfect match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05615" y="4870923"/>
              <a:ext cx="1079999" cy="718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For smaller compressors, for example scroll or reciprocating compressors in air-conditioning units</a:t>
              </a:r>
              <a:endParaRPr lang="en-US" sz="800" b="1" baseline="300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97" y="2941094"/>
            <a:ext cx="3392429" cy="2315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25480" y="5930000"/>
            <a:ext cx="214252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&gt; Return to VLT</a:t>
            </a:r>
            <a:r>
              <a:rPr lang="da-DK" sz="1100" baseline="300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®</a:t>
            </a: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 </a:t>
            </a:r>
            <a:r>
              <a:rPr lang="da-DK" sz="1100" dirty="0" err="1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overview</a:t>
            </a:r>
            <a:endParaRPr lang="da-DK" sz="1100" dirty="0">
              <a:solidFill>
                <a:schemeClr val="tx2"/>
              </a:solidFill>
              <a:latin typeface="Verdana"/>
              <a:ea typeface="ヒラギノ角ゴ Pro W3" charset="0"/>
              <a:cs typeface="Verdana"/>
            </a:endParaRPr>
          </a:p>
        </p:txBody>
      </p:sp>
      <p:sp>
        <p:nvSpPr>
          <p:cNvPr id="13" name="Action Button: Custom 12">
            <a:hlinkClick r:id="rId4" action="ppaction://hlinksldjump" highlightClick="1"/>
          </p:cNvPr>
          <p:cNvSpPr/>
          <p:nvPr/>
        </p:nvSpPr>
        <p:spPr>
          <a:xfrm>
            <a:off x="8514775" y="5903266"/>
            <a:ext cx="2067568" cy="262406"/>
          </a:xfrm>
          <a:prstGeom prst="actionButtonBlank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00827" y="3879716"/>
            <a:ext cx="3858001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 err="1"/>
              <a:t>Aplicaciones</a:t>
            </a:r>
            <a:r>
              <a:rPr lang="en-US" sz="1400" b="1" dirty="0"/>
              <a:t>: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Industria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Bombas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Ventiladores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Transportadores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Molinos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Centrifugadoras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Extrusoras</a:t>
            </a:r>
            <a:endParaRPr lang="en-US" sz="1400" dirty="0"/>
          </a:p>
        </p:txBody>
      </p:sp>
      <p:sp>
        <p:nvSpPr>
          <p:cNvPr id="19" name="Content Placeholder 7"/>
          <p:cNvSpPr txBox="1">
            <a:spLocks/>
          </p:cNvSpPr>
          <p:nvPr/>
        </p:nvSpPr>
        <p:spPr>
          <a:xfrm>
            <a:off x="6907051" y="1470227"/>
            <a:ext cx="3245551" cy="4997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Encapsulado</a:t>
            </a:r>
            <a:endParaRPr lang="en-US" b="1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IP00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34019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Danfoss Drives</a:t>
            </a:r>
            <a:br>
              <a:rPr lang="da-DK" dirty="0"/>
            </a:br>
            <a:r>
              <a:rPr lang="da-DK" sz="1800" dirty="0"/>
              <a:t>Compact Drives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2594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43101" y="295275"/>
            <a:ext cx="8308974" cy="936000"/>
          </a:xfrm>
        </p:spPr>
        <p:txBody>
          <a:bodyPr/>
          <a:lstStyle/>
          <a:p>
            <a:r>
              <a:rPr lang="en-US" dirty="0"/>
              <a:t>VLT</a:t>
            </a:r>
            <a:r>
              <a:rPr lang="en-US" baseline="30000" dirty="0"/>
              <a:t>®</a:t>
            </a:r>
            <a:r>
              <a:rPr lang="en-US" dirty="0"/>
              <a:t> Micro Drive FC 51</a:t>
            </a:r>
            <a:br>
              <a:rPr lang="en-US" dirty="0"/>
            </a:br>
            <a:r>
              <a:rPr lang="en-US" sz="1600" dirty="0" err="1"/>
              <a:t>Equipo</a:t>
            </a:r>
            <a:r>
              <a:rPr lang="en-US" sz="1600" dirty="0"/>
              <a:t> de </a:t>
            </a:r>
            <a:r>
              <a:rPr lang="en-US" sz="1600" dirty="0" err="1"/>
              <a:t>propósito</a:t>
            </a:r>
            <a:r>
              <a:rPr lang="en-US" sz="1600" dirty="0"/>
              <a:t> general para control de </a:t>
            </a:r>
            <a:r>
              <a:rPr lang="en-US" sz="1600" dirty="0" err="1"/>
              <a:t>motores</a:t>
            </a:r>
            <a:r>
              <a:rPr lang="en-US" sz="1600" dirty="0"/>
              <a:t> AC hasta 22 kW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>
          <a:xfrm>
            <a:off x="1943101" y="1341438"/>
            <a:ext cx="4717220" cy="1611312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/>
              <a:t>Rango de potencias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dirty="0"/>
              <a:t>1</a:t>
            </a:r>
            <a:r>
              <a:rPr lang="pl-PL" dirty="0"/>
              <a:t> x 200</a:t>
            </a:r>
            <a:r>
              <a:rPr lang="da-DK" dirty="0"/>
              <a:t>-</a:t>
            </a:r>
            <a:r>
              <a:rPr lang="pl-PL" dirty="0"/>
              <a:t>240V</a:t>
            </a:r>
            <a:r>
              <a:rPr lang="da-DK" dirty="0"/>
              <a:t>...</a:t>
            </a:r>
            <a:r>
              <a:rPr lang="pl-PL" dirty="0"/>
              <a:t>.</a:t>
            </a:r>
            <a:r>
              <a:rPr lang="en-US" dirty="0"/>
              <a:t>0.25</a:t>
            </a:r>
            <a:r>
              <a:rPr lang="da-DK" dirty="0"/>
              <a:t> - 3</a:t>
            </a:r>
            <a:r>
              <a:rPr lang="en-US" dirty="0"/>
              <a:t>HP / 0.18 - 2.2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dirty="0"/>
              <a:t>3</a:t>
            </a:r>
            <a:r>
              <a:rPr lang="pl-PL" dirty="0"/>
              <a:t> x 200</a:t>
            </a:r>
            <a:r>
              <a:rPr lang="da-DK" dirty="0"/>
              <a:t>-</a:t>
            </a:r>
            <a:r>
              <a:rPr lang="pl-PL" dirty="0"/>
              <a:t>240V....</a:t>
            </a:r>
            <a:r>
              <a:rPr lang="en-US" dirty="0"/>
              <a:t>0.33</a:t>
            </a:r>
            <a:r>
              <a:rPr lang="da-DK" dirty="0"/>
              <a:t> - 5</a:t>
            </a:r>
            <a:r>
              <a:rPr lang="en-US" dirty="0"/>
              <a:t>HP / 0.25 - 3.7 kW</a:t>
            </a:r>
            <a:endParaRPr lang="pl-PL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/>
              <a:t>3 x 380</a:t>
            </a:r>
            <a:r>
              <a:rPr lang="da-DK" dirty="0"/>
              <a:t>-</a:t>
            </a:r>
            <a:r>
              <a:rPr lang="pl-PL" dirty="0"/>
              <a:t>480V....</a:t>
            </a:r>
            <a:r>
              <a:rPr lang="en-US" dirty="0"/>
              <a:t>0.5 - 30HP / 0.37 - 22 kW</a:t>
            </a:r>
            <a:endParaRPr lang="pl-PL" dirty="0"/>
          </a:p>
        </p:txBody>
      </p:sp>
      <p:grpSp>
        <p:nvGrpSpPr>
          <p:cNvPr id="4" name="Group 3"/>
          <p:cNvGrpSpPr/>
          <p:nvPr/>
        </p:nvGrpSpPr>
        <p:grpSpPr>
          <a:xfrm>
            <a:off x="6458759" y="2792305"/>
            <a:ext cx="1350000" cy="1350000"/>
            <a:chOff x="3984313" y="4283820"/>
            <a:chExt cx="1350000" cy="1350000"/>
          </a:xfrm>
        </p:grpSpPr>
        <p:sp>
          <p:nvSpPr>
            <p:cNvPr id="14" name="Rectangle 13"/>
            <p:cNvSpPr/>
            <p:nvPr/>
          </p:nvSpPr>
          <p:spPr>
            <a:xfrm>
              <a:off x="3984313" y="4283820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96067" y="4402032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62500" lnSpcReduction="20000"/>
            </a:bodyPr>
            <a:lstStyle/>
            <a:p>
              <a:r>
                <a:rPr lang="en-US" sz="4000" b="1" dirty="0">
                  <a:solidFill>
                    <a:schemeClr val="accent2"/>
                  </a:solidFill>
                </a:rPr>
                <a:t>150%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19314" y="4733835"/>
              <a:ext cx="1079999" cy="8079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US" sz="900" b="1" dirty="0">
                  <a:solidFill>
                    <a:schemeClr val="accent2"/>
                  </a:solidFill>
                </a:rPr>
                <a:t>motor torque for up to 1 minute enables you to use a smaller drive without sacrificing efficiency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29" y="2619087"/>
            <a:ext cx="3472675" cy="3192431"/>
          </a:xfrm>
          <a:prstGeom prst="rect">
            <a:avLst/>
          </a:prstGeom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6609277" y="1340759"/>
            <a:ext cx="3650950" cy="7846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 err="1"/>
              <a:t>Características</a:t>
            </a:r>
            <a:r>
              <a:rPr lang="en-US" b="1" dirty="0"/>
              <a:t> de </a:t>
            </a:r>
            <a:r>
              <a:rPr lang="en-US" b="1" dirty="0" err="1"/>
              <a:t>encapsulado</a:t>
            </a:r>
            <a:endParaRPr lang="en-US" b="1" dirty="0"/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dirty="0"/>
              <a:t>IP20, IP21 </a:t>
            </a:r>
            <a:r>
              <a:rPr lang="en-US" dirty="0" err="1"/>
              <a:t>disponible</a:t>
            </a:r>
            <a:r>
              <a:rPr lang="en-US" dirty="0"/>
              <a:t> con kit UL available</a:t>
            </a:r>
            <a:r>
              <a:rPr lang="pl-PL" dirty="0"/>
              <a:t>	</a:t>
            </a:r>
            <a:endParaRPr lang="en-US" sz="1200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8246739" y="2348138"/>
            <a:ext cx="1350000" cy="1350000"/>
            <a:chOff x="5924525" y="2855070"/>
            <a:chExt cx="1350000" cy="1350000"/>
          </a:xfrm>
        </p:grpSpPr>
        <p:sp>
          <p:nvSpPr>
            <p:cNvPr id="11" name="Rectangle 10"/>
            <p:cNvSpPr/>
            <p:nvPr/>
          </p:nvSpPr>
          <p:spPr>
            <a:xfrm>
              <a:off x="5924525" y="2855070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36279" y="2944707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100" b="1" dirty="0">
                  <a:solidFill>
                    <a:schemeClr val="accent2"/>
                  </a:solidFill>
                </a:rPr>
                <a:t>Increased drive lifetime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30951" y="3314610"/>
              <a:ext cx="1079999" cy="7181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Improved EMC performance and reduced voltage ripple on the DC link enhance reliability and drive lifetime.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525480" y="5930000"/>
            <a:ext cx="214252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&gt; Return to VLT</a:t>
            </a:r>
            <a:r>
              <a:rPr lang="da-DK" sz="1100" baseline="300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®</a:t>
            </a:r>
            <a:r>
              <a:rPr lang="da-DK" sz="1100" dirty="0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 </a:t>
            </a:r>
            <a:r>
              <a:rPr lang="da-DK" sz="1100" dirty="0" err="1">
                <a:solidFill>
                  <a:schemeClr val="tx2"/>
                </a:solidFill>
                <a:latin typeface="Verdana"/>
                <a:ea typeface="ヒラギノ角ゴ Pro W3" charset="0"/>
                <a:cs typeface="Verdana"/>
              </a:rPr>
              <a:t>overview</a:t>
            </a:r>
            <a:endParaRPr lang="da-DK" sz="1100" dirty="0">
              <a:solidFill>
                <a:schemeClr val="tx2"/>
              </a:solidFill>
              <a:latin typeface="Verdana"/>
              <a:ea typeface="ヒラギノ角ゴ Pro W3" charset="0"/>
              <a:cs typeface="Verdana"/>
            </a:endParaRPr>
          </a:p>
        </p:txBody>
      </p:sp>
      <p:sp>
        <p:nvSpPr>
          <p:cNvPr id="5" name="Action Button: Custom 4">
            <a:hlinkClick r:id="rId4" action="ppaction://hlinksldjump" highlightClick="1"/>
          </p:cNvPr>
          <p:cNvSpPr/>
          <p:nvPr/>
        </p:nvSpPr>
        <p:spPr>
          <a:xfrm>
            <a:off x="8451022" y="5891434"/>
            <a:ext cx="2067568" cy="262406"/>
          </a:xfrm>
          <a:prstGeom prst="actionButtonBlank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04771" y="4321774"/>
            <a:ext cx="3645242" cy="16312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 err="1"/>
              <a:t>Tipos</a:t>
            </a:r>
            <a:r>
              <a:rPr lang="en-US" sz="1400" b="1" dirty="0"/>
              <a:t> de </a:t>
            </a:r>
            <a:r>
              <a:rPr lang="en-US" sz="1400" b="1" dirty="0" err="1"/>
              <a:t>aplicaciones</a:t>
            </a:r>
            <a:r>
              <a:rPr lang="en-US" sz="1400" b="1" dirty="0"/>
              <a:t>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Industria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Transportadores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Bombas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Ventiladores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1" y="5725026"/>
            <a:ext cx="952583" cy="30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3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VACON</a:t>
            </a:r>
            <a:r>
              <a:rPr lang="en-US" sz="3100" baseline="30000" dirty="0"/>
              <a:t>®</a:t>
            </a:r>
            <a:r>
              <a:rPr lang="en-US" sz="3100" dirty="0"/>
              <a:t> 20</a:t>
            </a:r>
            <a:br>
              <a:rPr lang="en-US" sz="3100" dirty="0"/>
            </a:br>
            <a:r>
              <a:rPr lang="da-DK" sz="1800" dirty="0" err="1">
                <a:solidFill>
                  <a:srgbClr val="000000"/>
                </a:solidFill>
              </a:rPr>
              <a:t>Possibilities</a:t>
            </a:r>
            <a:r>
              <a:rPr lang="da-DK" sz="1800" dirty="0">
                <a:solidFill>
                  <a:srgbClr val="000000"/>
                </a:solidFill>
              </a:rPr>
              <a:t> and performance in a </a:t>
            </a:r>
            <a:r>
              <a:rPr lang="da-DK" sz="1800" dirty="0" err="1">
                <a:solidFill>
                  <a:srgbClr val="000000"/>
                </a:solidFill>
              </a:rPr>
              <a:t>low</a:t>
            </a:r>
            <a:r>
              <a:rPr lang="da-DK" sz="1800" dirty="0">
                <a:solidFill>
                  <a:srgbClr val="000000"/>
                </a:solidFill>
              </a:rPr>
              <a:t> power drive.</a:t>
            </a:r>
            <a:br>
              <a:rPr lang="en-US" sz="1800" dirty="0">
                <a:solidFill>
                  <a:srgbClr val="000000"/>
                </a:solidFill>
              </a:rPr>
            </a:b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6641466" y="1353881"/>
            <a:ext cx="4067174" cy="16113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ts val="0"/>
              </a:spcAft>
              <a:buClr>
                <a:srgbClr val="005398">
                  <a:lumMod val="50000"/>
                  <a:lumOff val="50000"/>
                </a:srgbClr>
              </a:buClr>
              <a:buNone/>
              <a:tabLst>
                <a:tab pos="4038600" algn="r"/>
              </a:tabLst>
            </a:pPr>
            <a:r>
              <a:rPr lang="en-US" b="1" dirty="0">
                <a:solidFill>
                  <a:srgbClr val="000000"/>
                </a:solidFill>
                <a:latin typeface="Verdana"/>
              </a:rPr>
              <a:t>Enclosure ratings</a:t>
            </a:r>
          </a:p>
          <a:p>
            <a:pPr marL="0" indent="0" fontAlgn="base">
              <a:spcAft>
                <a:spcPts val="0"/>
              </a:spcAft>
              <a:buClr>
                <a:srgbClr val="005398">
                  <a:lumMod val="50000"/>
                  <a:lumOff val="50000"/>
                </a:srgbClr>
              </a:buClr>
              <a:buNone/>
              <a:tabLst>
                <a:tab pos="4038600" algn="r"/>
              </a:tabLst>
            </a:pPr>
            <a:r>
              <a:rPr lang="da-DK" dirty="0">
                <a:solidFill>
                  <a:srgbClr val="000000"/>
                </a:solidFill>
                <a:latin typeface="Verdana"/>
              </a:rPr>
              <a:t>IP20/UL Type 1</a:t>
            </a:r>
          </a:p>
          <a:p>
            <a:pPr marL="0" indent="0" fontAlgn="base">
              <a:spcAft>
                <a:spcPts val="0"/>
              </a:spcAft>
              <a:buClr>
                <a:srgbClr val="005398">
                  <a:lumMod val="50000"/>
                  <a:lumOff val="50000"/>
                </a:srgbClr>
              </a:buClr>
              <a:buNone/>
              <a:tabLst>
                <a:tab pos="4038600" algn="r"/>
              </a:tabLst>
            </a:pPr>
            <a:r>
              <a:rPr lang="da-DK" dirty="0">
                <a:solidFill>
                  <a:srgbClr val="000000"/>
                </a:solidFill>
                <a:latin typeface="Verdana"/>
              </a:rPr>
              <a:t>IP21/UL Type 1</a:t>
            </a:r>
            <a:r>
              <a:rPr lang="pl-PL" dirty="0">
                <a:solidFill>
                  <a:srgbClr val="000000"/>
                </a:solidFill>
                <a:latin typeface="Verdana"/>
              </a:rPr>
              <a:t>	</a:t>
            </a:r>
            <a:endParaRPr lang="en-US" sz="12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1918052" y="1322389"/>
            <a:ext cx="4282950" cy="2513377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ts val="0"/>
              </a:spcAft>
              <a:buClr>
                <a:srgbClr val="005398">
                  <a:lumMod val="50000"/>
                  <a:lumOff val="50000"/>
                </a:srgbClr>
              </a:buClr>
              <a:buNone/>
              <a:tabLst>
                <a:tab pos="4038600" algn="r"/>
              </a:tabLst>
            </a:pPr>
            <a:r>
              <a:rPr lang="da-DK" b="1" dirty="0">
                <a:solidFill>
                  <a:srgbClr val="000000"/>
                </a:solidFill>
                <a:latin typeface="Verdana"/>
              </a:rPr>
              <a:t>Power range</a:t>
            </a:r>
          </a:p>
          <a:p>
            <a:pPr marL="0" indent="0" fontAlgn="base">
              <a:spcAft>
                <a:spcPts val="0"/>
              </a:spcAft>
              <a:buClr>
                <a:srgbClr val="005398">
                  <a:lumMod val="50000"/>
                  <a:lumOff val="50000"/>
                </a:srgbClr>
              </a:buClr>
              <a:buNone/>
              <a:tabLst>
                <a:tab pos="4038600" algn="r"/>
              </a:tabLst>
            </a:pPr>
            <a:r>
              <a:rPr lang="da-DK" dirty="0">
                <a:solidFill>
                  <a:srgbClr val="000000"/>
                </a:solidFill>
                <a:latin typeface="Verdana"/>
              </a:rPr>
              <a:t>1</a:t>
            </a:r>
            <a:r>
              <a:rPr lang="pl-PL" dirty="0">
                <a:solidFill>
                  <a:srgbClr val="000000"/>
                </a:solidFill>
                <a:latin typeface="Verdana"/>
              </a:rPr>
              <a:t> x </a:t>
            </a:r>
            <a:r>
              <a:rPr lang="da-DK" dirty="0">
                <a:solidFill>
                  <a:srgbClr val="000000"/>
                </a:solidFill>
                <a:latin typeface="Verdana"/>
              </a:rPr>
              <a:t>105-120</a:t>
            </a:r>
            <a:r>
              <a:rPr lang="pl-PL" dirty="0">
                <a:solidFill>
                  <a:srgbClr val="000000"/>
                </a:solidFill>
                <a:latin typeface="Verdana"/>
              </a:rPr>
              <a:t> V</a:t>
            </a:r>
            <a:r>
              <a:rPr lang="da-DK" sz="1200" dirty="0">
                <a:solidFill>
                  <a:srgbClr val="000000"/>
                </a:solidFill>
                <a:latin typeface="Verdana"/>
              </a:rPr>
              <a:t>*</a:t>
            </a:r>
            <a:r>
              <a:rPr lang="pl-PL" dirty="0">
                <a:solidFill>
                  <a:srgbClr val="000000"/>
                </a:solidFill>
                <a:latin typeface="Verdana"/>
              </a:rPr>
              <a:t>...................</a:t>
            </a:r>
            <a:r>
              <a:rPr lang="da-DK" dirty="0">
                <a:solidFill>
                  <a:srgbClr val="000000"/>
                </a:solidFill>
                <a:latin typeface="Verdana"/>
              </a:rPr>
              <a:t>0.25-1.1</a:t>
            </a:r>
            <a:r>
              <a:rPr lang="pl-PL" dirty="0">
                <a:solidFill>
                  <a:srgbClr val="000000"/>
                </a:solidFill>
                <a:latin typeface="Verdana"/>
              </a:rPr>
              <a:t> kW</a:t>
            </a:r>
          </a:p>
          <a:p>
            <a:pPr marL="0" indent="0" fontAlgn="base">
              <a:spcAft>
                <a:spcPts val="0"/>
              </a:spcAft>
              <a:buClr>
                <a:srgbClr val="005398">
                  <a:lumMod val="50000"/>
                  <a:lumOff val="50000"/>
                </a:srgbClr>
              </a:buClr>
              <a:buNone/>
              <a:tabLst>
                <a:tab pos="4038600" algn="r"/>
              </a:tabLst>
            </a:pPr>
            <a:r>
              <a:rPr lang="da-DK" dirty="0">
                <a:solidFill>
                  <a:srgbClr val="000000"/>
                </a:solidFill>
                <a:latin typeface="Verdana"/>
              </a:rPr>
              <a:t>1</a:t>
            </a:r>
            <a:r>
              <a:rPr lang="pl-PL" dirty="0">
                <a:solidFill>
                  <a:srgbClr val="000000"/>
                </a:solidFill>
                <a:latin typeface="Verdana"/>
              </a:rPr>
              <a:t> x </a:t>
            </a:r>
            <a:r>
              <a:rPr lang="da-DK" dirty="0">
                <a:solidFill>
                  <a:srgbClr val="000000"/>
                </a:solidFill>
                <a:latin typeface="Verdana"/>
              </a:rPr>
              <a:t>208-240</a:t>
            </a:r>
            <a:r>
              <a:rPr lang="pl-PL" dirty="0">
                <a:solidFill>
                  <a:srgbClr val="000000"/>
                </a:solidFill>
                <a:latin typeface="Verdana"/>
              </a:rPr>
              <a:t> V....</a:t>
            </a:r>
            <a:r>
              <a:rPr lang="es-MX" dirty="0">
                <a:solidFill>
                  <a:srgbClr val="000000"/>
                </a:solidFill>
                <a:latin typeface="Verdana"/>
              </a:rPr>
              <a:t>...</a:t>
            </a:r>
            <a:r>
              <a:rPr lang="pl-PL" dirty="0">
                <a:solidFill>
                  <a:srgbClr val="000000"/>
                </a:solidFill>
                <a:latin typeface="Verdana"/>
              </a:rPr>
              <a:t>............. </a:t>
            </a:r>
            <a:r>
              <a:rPr lang="da-DK" dirty="0">
                <a:solidFill>
                  <a:srgbClr val="000000"/>
                </a:solidFill>
                <a:latin typeface="Verdana"/>
              </a:rPr>
              <a:t>0.25-2.2 </a:t>
            </a:r>
            <a:r>
              <a:rPr lang="pl-PL" dirty="0">
                <a:solidFill>
                  <a:srgbClr val="000000"/>
                </a:solidFill>
                <a:latin typeface="Verdana"/>
              </a:rPr>
              <a:t>kW</a:t>
            </a:r>
            <a:endParaRPr lang="es-MX" dirty="0">
              <a:solidFill>
                <a:srgbClr val="000000"/>
              </a:solidFill>
              <a:latin typeface="Verdana"/>
            </a:endParaRPr>
          </a:p>
          <a:p>
            <a:pPr marL="0" indent="0" fontAlgn="base">
              <a:spcAft>
                <a:spcPts val="0"/>
              </a:spcAft>
              <a:buClr>
                <a:srgbClr val="005398">
                  <a:lumMod val="50000"/>
                  <a:lumOff val="50000"/>
                </a:srgbClr>
              </a:buClr>
              <a:buNone/>
              <a:tabLst>
                <a:tab pos="4038600" algn="r"/>
              </a:tabLst>
            </a:pPr>
            <a:r>
              <a:rPr lang="es-MX" dirty="0">
                <a:solidFill>
                  <a:srgbClr val="000000"/>
                </a:solidFill>
                <a:latin typeface="Verdana"/>
              </a:rPr>
              <a:t>3 x 208-240 V…………………….. 0.25-11 kW</a:t>
            </a:r>
            <a:endParaRPr lang="pl-PL" dirty="0">
              <a:solidFill>
                <a:srgbClr val="000000"/>
              </a:solidFill>
              <a:latin typeface="Verdana"/>
            </a:endParaRPr>
          </a:p>
          <a:p>
            <a:pPr marL="0" indent="0" fontAlgn="base">
              <a:spcAft>
                <a:spcPts val="0"/>
              </a:spcAft>
              <a:buClr>
                <a:srgbClr val="005398">
                  <a:lumMod val="50000"/>
                  <a:lumOff val="50000"/>
                </a:srgbClr>
              </a:buClr>
              <a:buNone/>
              <a:tabLst>
                <a:tab pos="4038600" algn="r"/>
              </a:tabLst>
            </a:pPr>
            <a:r>
              <a:rPr lang="pl-PL" dirty="0">
                <a:solidFill>
                  <a:srgbClr val="000000"/>
                </a:solidFill>
                <a:latin typeface="Verdana"/>
              </a:rPr>
              <a:t>3 x </a:t>
            </a:r>
            <a:r>
              <a:rPr lang="da-DK" dirty="0">
                <a:solidFill>
                  <a:srgbClr val="000000"/>
                </a:solidFill>
                <a:latin typeface="Verdana"/>
              </a:rPr>
              <a:t>380-480</a:t>
            </a:r>
            <a:r>
              <a:rPr lang="pl-PL" dirty="0">
                <a:solidFill>
                  <a:srgbClr val="000000"/>
                </a:solidFill>
                <a:latin typeface="Verdana"/>
              </a:rPr>
              <a:t> V.................... </a:t>
            </a:r>
            <a:r>
              <a:rPr lang="da-DK" dirty="0">
                <a:solidFill>
                  <a:srgbClr val="000000"/>
                </a:solidFill>
                <a:latin typeface="Verdana"/>
              </a:rPr>
              <a:t>0.37-18.5 </a:t>
            </a:r>
            <a:r>
              <a:rPr lang="pl-PL" dirty="0">
                <a:solidFill>
                  <a:srgbClr val="000000"/>
                </a:solidFill>
                <a:latin typeface="Verdana"/>
              </a:rPr>
              <a:t>kW</a:t>
            </a:r>
          </a:p>
          <a:p>
            <a:pPr marL="0" indent="0" fontAlgn="base">
              <a:spcAft>
                <a:spcPts val="0"/>
              </a:spcAft>
              <a:buClr>
                <a:srgbClr val="005398">
                  <a:lumMod val="50000"/>
                  <a:lumOff val="50000"/>
                </a:srgbClr>
              </a:buClr>
              <a:buNone/>
              <a:tabLst>
                <a:tab pos="4038600" algn="r"/>
              </a:tabLst>
            </a:pPr>
            <a:r>
              <a:rPr lang="pl-PL" dirty="0">
                <a:solidFill>
                  <a:srgbClr val="000000"/>
                </a:solidFill>
                <a:latin typeface="Verdana"/>
              </a:rPr>
              <a:t>3 x </a:t>
            </a:r>
            <a:r>
              <a:rPr lang="da-DK" dirty="0">
                <a:solidFill>
                  <a:srgbClr val="000000"/>
                </a:solidFill>
                <a:latin typeface="Verdana"/>
              </a:rPr>
              <a:t>520-600</a:t>
            </a:r>
            <a:r>
              <a:rPr lang="pl-PL" dirty="0">
                <a:solidFill>
                  <a:srgbClr val="000000"/>
                </a:solidFill>
                <a:latin typeface="Verdana"/>
              </a:rPr>
              <a:t> V</a:t>
            </a:r>
            <a:r>
              <a:rPr lang="da-DK" sz="1200" dirty="0">
                <a:solidFill>
                  <a:srgbClr val="000000"/>
                </a:solidFill>
                <a:latin typeface="Verdana"/>
              </a:rPr>
              <a:t>*</a:t>
            </a:r>
            <a:r>
              <a:rPr lang="pl-PL" dirty="0">
                <a:solidFill>
                  <a:srgbClr val="000000"/>
                </a:solidFill>
                <a:latin typeface="Verdana"/>
              </a:rPr>
              <a:t>.................. </a:t>
            </a:r>
            <a:r>
              <a:rPr lang="da-DK" dirty="0">
                <a:solidFill>
                  <a:srgbClr val="000000"/>
                </a:solidFill>
                <a:latin typeface="Verdana"/>
              </a:rPr>
              <a:t>0.75-5.5 </a:t>
            </a:r>
            <a:r>
              <a:rPr lang="pl-PL" dirty="0">
                <a:solidFill>
                  <a:srgbClr val="000000"/>
                </a:solidFill>
                <a:latin typeface="Verdana"/>
              </a:rPr>
              <a:t>kW</a:t>
            </a:r>
          </a:p>
          <a:p>
            <a:pPr marL="0" indent="0" fontAlgn="base">
              <a:spcAft>
                <a:spcPts val="0"/>
              </a:spcAft>
              <a:buClr>
                <a:srgbClr val="005398">
                  <a:lumMod val="50000"/>
                  <a:lumOff val="50000"/>
                </a:srgbClr>
              </a:buClr>
              <a:buNone/>
              <a:tabLst>
                <a:tab pos="4038600" algn="r"/>
              </a:tabLst>
            </a:pPr>
            <a:r>
              <a:rPr lang="en-US" sz="1000" i="1" dirty="0">
                <a:solidFill>
                  <a:srgbClr val="000000"/>
                </a:solidFill>
                <a:latin typeface="Verdana"/>
              </a:rPr>
              <a:t>*North America only</a:t>
            </a:r>
          </a:p>
        </p:txBody>
      </p:sp>
      <p:pic>
        <p:nvPicPr>
          <p:cNvPr id="19" name="Picture 18" descr="20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8070" y="2937226"/>
            <a:ext cx="4888010" cy="31146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B03C965-5C6E-4B5B-B4FD-42C1127662CC}"/>
              </a:ext>
            </a:extLst>
          </p:cNvPr>
          <p:cNvGrpSpPr/>
          <p:nvPr/>
        </p:nvGrpSpPr>
        <p:grpSpPr>
          <a:xfrm>
            <a:off x="1933576" y="5838511"/>
            <a:ext cx="4810125" cy="417192"/>
            <a:chOff x="409575" y="5618315"/>
            <a:chExt cx="5416078" cy="4697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F9A541-5CDF-4DAF-9EC2-21B96B474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473" y="5642450"/>
              <a:ext cx="999180" cy="37562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1F79AA-A75C-4614-91E3-AF52467D3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959" y="5653778"/>
              <a:ext cx="1048714" cy="3742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60E184-8149-4AFB-B823-416DB640D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720" y="5679292"/>
              <a:ext cx="1072584" cy="34227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ACCC9D2-5A16-4342-8846-5A772C9D6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75" y="5618315"/>
              <a:ext cx="860252" cy="4551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AB2425-DDB1-42FC-A309-956355B51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643" y="5632962"/>
              <a:ext cx="860252" cy="455101"/>
            </a:xfrm>
            <a:prstGeom prst="rect">
              <a:avLst/>
            </a:prstGeom>
          </p:spPr>
        </p:pic>
      </p:grpSp>
      <p:pic>
        <p:nvPicPr>
          <p:cNvPr id="16" name="Picture 6" descr="http://www.google.de/url?source=imglanding&amp;ct=img&amp;q=http://autoworks.com.ua/wp-content/uploads/2012/06/CANopen.png&amp;sa=X&amp;ei=6_JRVf3XE8bfU7-NgcgM&amp;ved=0CAkQ8wc&amp;usg=AFQjCNGNeuUov73a1jPprzSlZq7Yo3ocnA">
            <a:extLst>
              <a:ext uri="{FF2B5EF4-FFF2-40B4-BE49-F238E27FC236}">
                <a16:creationId xmlns:a16="http://schemas.microsoft.com/office/drawing/2014/main" id="{8E236443-8FA4-433D-B62B-E489277DB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771" y="5916546"/>
            <a:ext cx="1203547" cy="28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2E296B8-6700-4899-A621-9C92EA21879D}"/>
              </a:ext>
            </a:extLst>
          </p:cNvPr>
          <p:cNvGrpSpPr/>
          <p:nvPr/>
        </p:nvGrpSpPr>
        <p:grpSpPr>
          <a:xfrm>
            <a:off x="8923948" y="2754000"/>
            <a:ext cx="1350000" cy="1350000"/>
            <a:chOff x="3984313" y="4283820"/>
            <a:chExt cx="1350000" cy="1350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E649768-A606-4A75-B3C0-D7EB828BED4C}"/>
                </a:ext>
              </a:extLst>
            </p:cNvPr>
            <p:cNvSpPr/>
            <p:nvPr/>
          </p:nvSpPr>
          <p:spPr>
            <a:xfrm>
              <a:off x="3984313" y="4283820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D1A200-7570-408B-B19B-00B96C43A4D3}"/>
                </a:ext>
              </a:extLst>
            </p:cNvPr>
            <p:cNvSpPr txBox="1"/>
            <p:nvPr/>
          </p:nvSpPr>
          <p:spPr>
            <a:xfrm>
              <a:off x="4096067" y="4402032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62500" lnSpcReduction="20000"/>
            </a:bodyPr>
            <a:lstStyle/>
            <a:p>
              <a:r>
                <a:rPr lang="en-US" sz="4000" b="1" dirty="0">
                  <a:solidFill>
                    <a:schemeClr val="accent2"/>
                  </a:solidFill>
                </a:rPr>
                <a:t>150%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46BF0F-3EE6-4645-9FE6-A7644ADD9A7D}"/>
                </a:ext>
              </a:extLst>
            </p:cNvPr>
            <p:cNvSpPr txBox="1"/>
            <p:nvPr/>
          </p:nvSpPr>
          <p:spPr>
            <a:xfrm>
              <a:off x="4119314" y="4733835"/>
              <a:ext cx="1079999" cy="8079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US" sz="900" b="1" dirty="0">
                  <a:solidFill>
                    <a:schemeClr val="accent2"/>
                  </a:solidFill>
                </a:rPr>
                <a:t>motor torque for up to 1 minute enables you to use a smaller drive without sacrificing efficiency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5DC95C-0B37-4126-9DAA-0CD32205AD3C}"/>
              </a:ext>
            </a:extLst>
          </p:cNvPr>
          <p:cNvGrpSpPr/>
          <p:nvPr/>
        </p:nvGrpSpPr>
        <p:grpSpPr>
          <a:xfrm>
            <a:off x="7124918" y="4122253"/>
            <a:ext cx="1350000" cy="1350000"/>
            <a:chOff x="7205475" y="4640382"/>
            <a:chExt cx="1350000" cy="1350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400E3A4-FE47-4C61-9904-67D14D5B3C69}"/>
                </a:ext>
              </a:extLst>
            </p:cNvPr>
            <p:cNvSpPr/>
            <p:nvPr/>
          </p:nvSpPr>
          <p:spPr>
            <a:xfrm>
              <a:off x="7205475" y="4640382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1B0667-AE78-4203-82CB-2F2F2293ACBC}"/>
                </a:ext>
              </a:extLst>
            </p:cNvPr>
            <p:cNvSpPr txBox="1"/>
            <p:nvPr/>
          </p:nvSpPr>
          <p:spPr>
            <a:xfrm>
              <a:off x="7317229" y="4758594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en-US" sz="1600" b="1" dirty="0">
                  <a:solidFill>
                    <a:schemeClr val="accent2"/>
                  </a:solidFill>
                </a:rPr>
                <a:t>PM motor control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D0491D-547B-4ED8-B8D3-1EA5B6E9D162}"/>
                </a:ext>
              </a:extLst>
            </p:cNvPr>
            <p:cNvSpPr txBox="1"/>
            <p:nvPr/>
          </p:nvSpPr>
          <p:spPr>
            <a:xfrm>
              <a:off x="7340476" y="5267757"/>
              <a:ext cx="1079999" cy="512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and asynchronous motor control as standard increase flexibility and efficiency.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488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VACON</a:t>
            </a:r>
            <a:r>
              <a:rPr lang="en-US" sz="3100" baseline="30000" dirty="0"/>
              <a:t>®</a:t>
            </a:r>
            <a:r>
              <a:rPr lang="en-US" sz="3100" dirty="0"/>
              <a:t> 20 Cold Plate</a:t>
            </a:r>
            <a:br>
              <a:rPr lang="en-US" dirty="0"/>
            </a:br>
            <a:r>
              <a:rPr lang="en-US" sz="1800" dirty="0">
                <a:solidFill>
                  <a:srgbClr val="000000"/>
                </a:solidFill>
              </a:rPr>
              <a:t>Flexibility in cooling with customer-specific solutions</a:t>
            </a:r>
            <a:br>
              <a:rPr lang="en-US" sz="1800" dirty="0">
                <a:solidFill>
                  <a:srgbClr val="000000"/>
                </a:solidFill>
              </a:rPr>
            </a:br>
            <a:endParaRPr lang="en-US" sz="1800" dirty="0"/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1898521" y="1322388"/>
            <a:ext cx="4377235" cy="1601506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b="1" dirty="0">
                <a:solidFill>
                  <a:srgbClr val="000000"/>
                </a:solidFill>
              </a:rPr>
              <a:t>Power range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>
                <a:solidFill>
                  <a:srgbClr val="000000"/>
                </a:solidFill>
              </a:rPr>
              <a:t>1 x 208-240 V...</a:t>
            </a:r>
            <a:r>
              <a:rPr lang="da-DK" dirty="0">
                <a:solidFill>
                  <a:srgbClr val="000000"/>
                </a:solidFill>
              </a:rPr>
              <a:t>.........</a:t>
            </a:r>
            <a:r>
              <a:rPr lang="pl-PL" dirty="0">
                <a:solidFill>
                  <a:srgbClr val="000000"/>
                </a:solidFill>
              </a:rPr>
              <a:t>...... 0.75 - 1.5 kW</a:t>
            </a:r>
            <a:endParaRPr lang="da-DK" dirty="0">
              <a:solidFill>
                <a:srgbClr val="000000"/>
              </a:solidFill>
            </a:endParaRP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dirty="0">
                <a:solidFill>
                  <a:srgbClr val="000000"/>
                </a:solidFill>
              </a:rPr>
              <a:t>3</a:t>
            </a:r>
            <a:r>
              <a:rPr lang="pl-PL" dirty="0">
                <a:solidFill>
                  <a:srgbClr val="000000"/>
                </a:solidFill>
              </a:rPr>
              <a:t> x </a:t>
            </a:r>
            <a:r>
              <a:rPr lang="da-DK" dirty="0">
                <a:solidFill>
                  <a:srgbClr val="000000"/>
                </a:solidFill>
              </a:rPr>
              <a:t>208-240</a:t>
            </a:r>
            <a:r>
              <a:rPr lang="pl-PL" dirty="0">
                <a:solidFill>
                  <a:srgbClr val="000000"/>
                </a:solidFill>
              </a:rPr>
              <a:t> V.................... </a:t>
            </a:r>
            <a:r>
              <a:rPr lang="da-DK" dirty="0">
                <a:solidFill>
                  <a:srgbClr val="000000"/>
                </a:solidFill>
              </a:rPr>
              <a:t>0.75-4.0 </a:t>
            </a:r>
            <a:r>
              <a:rPr lang="pl-PL" dirty="0">
                <a:solidFill>
                  <a:srgbClr val="000000"/>
                </a:solidFill>
              </a:rPr>
              <a:t>kW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pl-PL" dirty="0">
                <a:solidFill>
                  <a:srgbClr val="000000"/>
                </a:solidFill>
              </a:rPr>
              <a:t>3 x </a:t>
            </a:r>
            <a:r>
              <a:rPr lang="da-DK" dirty="0">
                <a:solidFill>
                  <a:srgbClr val="000000"/>
                </a:solidFill>
              </a:rPr>
              <a:t>380-480</a:t>
            </a:r>
            <a:r>
              <a:rPr lang="pl-PL" dirty="0">
                <a:solidFill>
                  <a:srgbClr val="000000"/>
                </a:solidFill>
              </a:rPr>
              <a:t> V.................... </a:t>
            </a:r>
            <a:r>
              <a:rPr lang="da-DK" dirty="0">
                <a:solidFill>
                  <a:srgbClr val="000000"/>
                </a:solidFill>
              </a:rPr>
              <a:t>0.75-7.5 </a:t>
            </a:r>
            <a:r>
              <a:rPr lang="pl-PL" dirty="0">
                <a:solidFill>
                  <a:srgbClr val="000000"/>
                </a:solidFill>
              </a:rPr>
              <a:t>kW</a:t>
            </a:r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6178168" y="1364372"/>
            <a:ext cx="4067174" cy="16113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en-US" b="1" dirty="0">
                <a:solidFill>
                  <a:srgbClr val="000000"/>
                </a:solidFill>
              </a:rPr>
              <a:t>Enclosure rating</a:t>
            </a:r>
          </a:p>
          <a:p>
            <a:pPr marL="0" indent="0">
              <a:spcAft>
                <a:spcPts val="0"/>
              </a:spcAft>
              <a:buNone/>
              <a:tabLst>
                <a:tab pos="4038600" algn="r"/>
              </a:tabLst>
            </a:pPr>
            <a:r>
              <a:rPr lang="da-DK" dirty="0">
                <a:solidFill>
                  <a:srgbClr val="000000"/>
                </a:solidFill>
              </a:rPr>
              <a:t>IP00/UL Open type</a:t>
            </a:r>
            <a:r>
              <a:rPr lang="pl-PL" dirty="0">
                <a:solidFill>
                  <a:srgbClr val="000000"/>
                </a:solidFill>
              </a:rPr>
              <a:t>	</a:t>
            </a:r>
            <a:endParaRPr lang="en-US" sz="1200" i="1" dirty="0">
              <a:solidFill>
                <a:srgbClr val="000000"/>
              </a:solidFill>
            </a:endParaRPr>
          </a:p>
        </p:txBody>
      </p:sp>
      <p:pic>
        <p:nvPicPr>
          <p:cNvPr id="15" name="Picture 14" descr="20cold_plate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0011" y="2973373"/>
            <a:ext cx="4346205" cy="32235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8DE0B16-E9B3-410C-BAEB-B57B1463428D}"/>
              </a:ext>
            </a:extLst>
          </p:cNvPr>
          <p:cNvGrpSpPr/>
          <p:nvPr/>
        </p:nvGrpSpPr>
        <p:grpSpPr>
          <a:xfrm>
            <a:off x="1933576" y="5838511"/>
            <a:ext cx="4810125" cy="417192"/>
            <a:chOff x="409575" y="5618315"/>
            <a:chExt cx="5416078" cy="4697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1C6AF5-C997-4227-96EC-37AC39BFC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473" y="5642450"/>
              <a:ext cx="999180" cy="37562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DFF827-97B2-44CD-A93C-426914283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959" y="5653778"/>
              <a:ext cx="1048714" cy="3742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AFF830-FFDE-4ADB-9069-9CEAC6145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720" y="5679292"/>
              <a:ext cx="1072584" cy="34227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C0B8E8-FE9D-4EB0-9BCA-DD6535E88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75" y="5618315"/>
              <a:ext cx="860252" cy="4551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FFBFC7-E7AB-4349-BB14-2F9D4C7D3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643" y="5632962"/>
              <a:ext cx="860252" cy="455101"/>
            </a:xfrm>
            <a:prstGeom prst="rect">
              <a:avLst/>
            </a:prstGeom>
          </p:spPr>
        </p:pic>
      </p:grpSp>
      <p:pic>
        <p:nvPicPr>
          <p:cNvPr id="17" name="Picture 6" descr="http://www.google.de/url?source=imglanding&amp;ct=img&amp;q=http://autoworks.com.ua/wp-content/uploads/2012/06/CANopen.png&amp;sa=X&amp;ei=6_JRVf3XE8bfU7-NgcgM&amp;ved=0CAkQ8wc&amp;usg=AFQjCNGNeuUov73a1jPprzSlZq7Yo3ocnA">
            <a:extLst>
              <a:ext uri="{FF2B5EF4-FFF2-40B4-BE49-F238E27FC236}">
                <a16:creationId xmlns:a16="http://schemas.microsoft.com/office/drawing/2014/main" id="{698F60BF-8FA1-49DF-BCF4-EF4E62D62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771" y="5916546"/>
            <a:ext cx="1203547" cy="28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3BF7766-F7E0-4B35-AAF7-EFE1BEFC7B11}"/>
              </a:ext>
            </a:extLst>
          </p:cNvPr>
          <p:cNvGrpSpPr/>
          <p:nvPr/>
        </p:nvGrpSpPr>
        <p:grpSpPr>
          <a:xfrm>
            <a:off x="8923948" y="2754000"/>
            <a:ext cx="1350000" cy="1350000"/>
            <a:chOff x="3984313" y="4283820"/>
            <a:chExt cx="1350000" cy="1350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939C16C-8CA7-4CFE-84D5-8C7028F96810}"/>
                </a:ext>
              </a:extLst>
            </p:cNvPr>
            <p:cNvSpPr/>
            <p:nvPr/>
          </p:nvSpPr>
          <p:spPr>
            <a:xfrm>
              <a:off x="3984313" y="4283820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D01A56-215E-452D-B7AF-B4C84AABE4A8}"/>
                </a:ext>
              </a:extLst>
            </p:cNvPr>
            <p:cNvSpPr txBox="1"/>
            <p:nvPr/>
          </p:nvSpPr>
          <p:spPr>
            <a:xfrm>
              <a:off x="4096067" y="4402032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62500" lnSpcReduction="20000"/>
            </a:bodyPr>
            <a:lstStyle/>
            <a:p>
              <a:r>
                <a:rPr lang="en-US" sz="4000" b="1" dirty="0">
                  <a:solidFill>
                    <a:schemeClr val="accent2"/>
                  </a:solidFill>
                </a:rPr>
                <a:t>150%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6A4C30-EC24-48FC-B2CA-E8B8FAFE0802}"/>
                </a:ext>
              </a:extLst>
            </p:cNvPr>
            <p:cNvSpPr txBox="1"/>
            <p:nvPr/>
          </p:nvSpPr>
          <p:spPr>
            <a:xfrm>
              <a:off x="4119314" y="4733835"/>
              <a:ext cx="1079999" cy="8079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US" sz="900" b="1" dirty="0">
                  <a:solidFill>
                    <a:schemeClr val="accent2"/>
                  </a:solidFill>
                </a:rPr>
                <a:t>motor torque for up to 1 minute enables you to use a smaller drive without sacrificing efficiency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E5E42D-D23C-4FA7-A9F1-54BF82D9B483}"/>
              </a:ext>
            </a:extLst>
          </p:cNvPr>
          <p:cNvGrpSpPr/>
          <p:nvPr/>
        </p:nvGrpSpPr>
        <p:grpSpPr>
          <a:xfrm>
            <a:off x="7124918" y="4122253"/>
            <a:ext cx="1350000" cy="1350000"/>
            <a:chOff x="7205475" y="4640382"/>
            <a:chExt cx="1350000" cy="1350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FF0D874-04B7-4ACC-8190-9E36F25F44BD}"/>
                </a:ext>
              </a:extLst>
            </p:cNvPr>
            <p:cNvSpPr/>
            <p:nvPr/>
          </p:nvSpPr>
          <p:spPr>
            <a:xfrm>
              <a:off x="7205475" y="4640382"/>
              <a:ext cx="1350000" cy="1350000"/>
            </a:xfrm>
            <a:prstGeom prst="rect">
              <a:avLst/>
            </a:prstGeom>
            <a:noFill/>
            <a:ln w="635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A91644-09A9-4956-BB50-5E18D7CFAD89}"/>
                </a:ext>
              </a:extLst>
            </p:cNvPr>
            <p:cNvSpPr txBox="1"/>
            <p:nvPr/>
          </p:nvSpPr>
          <p:spPr>
            <a:xfrm>
              <a:off x="7317229" y="4758594"/>
              <a:ext cx="110324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en-US" sz="1600" b="1" dirty="0">
                  <a:solidFill>
                    <a:schemeClr val="accent2"/>
                  </a:solidFill>
                </a:rPr>
                <a:t>PM motor control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C2659F-8BA9-4136-BAC5-0992C10B3B15}"/>
                </a:ext>
              </a:extLst>
            </p:cNvPr>
            <p:cNvSpPr txBox="1"/>
            <p:nvPr/>
          </p:nvSpPr>
          <p:spPr>
            <a:xfrm>
              <a:off x="7340476" y="5267757"/>
              <a:ext cx="1079999" cy="512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en-US" sz="800" b="1" dirty="0">
                  <a:solidFill>
                    <a:schemeClr val="accent2"/>
                  </a:solidFill>
                </a:rPr>
                <a:t>and asynchronous motor control as standard increase flexibility and efficiency.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778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True"/>
</p:tagLst>
</file>

<file path=ppt/theme/theme1.xml><?xml version="1.0" encoding="utf-8"?>
<a:theme xmlns:a="http://schemas.openxmlformats.org/drawingml/2006/main" name="Danfoss 4_3_template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2.xml><?xml version="1.0" encoding="utf-8"?>
<a:theme xmlns:a="http://schemas.openxmlformats.org/drawingml/2006/main" name="Introduction to Danfoss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3.xml><?xml version="1.0" encoding="utf-8"?>
<a:theme xmlns:a="http://schemas.openxmlformats.org/drawingml/2006/main" name="Drives Conference 2015 break out PPT template">
  <a:themeElements>
    <a:clrScheme name="Vacon color palette">
      <a:dk1>
        <a:srgbClr val="005398"/>
      </a:dk1>
      <a:lt1>
        <a:sysClr val="window" lastClr="FFFFFF"/>
      </a:lt1>
      <a:dk2>
        <a:srgbClr val="000000"/>
      </a:dk2>
      <a:lt2>
        <a:srgbClr val="E6EFF6"/>
      </a:lt2>
      <a:accent1>
        <a:srgbClr val="005398"/>
      </a:accent1>
      <a:accent2>
        <a:srgbClr val="4D87B7"/>
      </a:accent2>
      <a:accent3>
        <a:srgbClr val="B3CCE1"/>
      </a:accent3>
      <a:accent4>
        <a:srgbClr val="F24F12"/>
      </a:accent4>
      <a:accent5>
        <a:srgbClr val="00752E"/>
      </a:accent5>
      <a:accent6>
        <a:srgbClr val="88C7A4"/>
      </a:accent6>
      <a:hlink>
        <a:srgbClr val="FF870C"/>
      </a:hlink>
      <a:folHlink>
        <a:srgbClr val="9ECCEC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vacon-ppt-template-dc2014">
  <a:themeElements>
    <a:clrScheme name="Vacon color palette">
      <a:dk1>
        <a:srgbClr val="005398"/>
      </a:dk1>
      <a:lt1>
        <a:sysClr val="window" lastClr="FFFFFF"/>
      </a:lt1>
      <a:dk2>
        <a:srgbClr val="000000"/>
      </a:dk2>
      <a:lt2>
        <a:srgbClr val="E6EFF6"/>
      </a:lt2>
      <a:accent1>
        <a:srgbClr val="005398"/>
      </a:accent1>
      <a:accent2>
        <a:srgbClr val="4D87B7"/>
      </a:accent2>
      <a:accent3>
        <a:srgbClr val="B3CCE1"/>
      </a:accent3>
      <a:accent4>
        <a:srgbClr val="F24F12"/>
      </a:accent4>
      <a:accent5>
        <a:srgbClr val="00752E"/>
      </a:accent5>
      <a:accent6>
        <a:srgbClr val="88C7A4"/>
      </a:accent6>
      <a:hlink>
        <a:srgbClr val="FF870C"/>
      </a:hlink>
      <a:folHlink>
        <a:srgbClr val="9ECCEC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Danfoss 4_3_template</Template>
  <TotalTime>0</TotalTime>
  <Words>2965</Words>
  <Application>Microsoft Office PowerPoint</Application>
  <PresentationFormat>Widescreen</PresentationFormat>
  <Paragraphs>549</Paragraphs>
  <Slides>34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Lucida Grande</vt:lpstr>
      <vt:lpstr>Verdana</vt:lpstr>
      <vt:lpstr>Wingdings</vt:lpstr>
      <vt:lpstr>Danfoss 4_3_template</vt:lpstr>
      <vt:lpstr>Introduction to Danfoss</vt:lpstr>
      <vt:lpstr>Drives Conference 2015 break out PPT template</vt:lpstr>
      <vt:lpstr>vacon-ppt-template-dc2014</vt:lpstr>
      <vt:lpstr>Danfoss Drives Products Portfolio </vt:lpstr>
      <vt:lpstr>VLT® Soft Starters </vt:lpstr>
      <vt:lpstr>VLT® Soft Starter MCD 500 La solución definitiva en el arranque</vt:lpstr>
      <vt:lpstr>VLT® Compact Starter MCD 200 Serie compacta que cubre amplio rango de potencias</vt:lpstr>
      <vt:lpstr>VLT® Soft Start Controller MCD 100 El elemento mas compacto en arranque efectivo de motores</vt:lpstr>
      <vt:lpstr>Danfoss Drives Compact Drives  </vt:lpstr>
      <vt:lpstr>VLT® Micro Drive FC 51 Equipo de propósito general para control de motores AC hasta 22 kW</vt:lpstr>
      <vt:lpstr>VACON® 20 Possibilities and performance in a low power drive. </vt:lpstr>
      <vt:lpstr>VACON® 20 Cold Plate Flexibility in cooling with customer-specific solutions </vt:lpstr>
      <vt:lpstr>VACON® 20 X Performance under pressure    </vt:lpstr>
      <vt:lpstr>VLT® Midi Drive FC-280 Equipo de propósito general para control de motores AC hasta 22 kW </vt:lpstr>
      <vt:lpstr>Danfoss Drives Standard Drives  </vt:lpstr>
      <vt:lpstr>VLT® HVAC Drive FC 102 Calefacción, ventilación y aire acondicionado</vt:lpstr>
      <vt:lpstr>VLT® Refrigeration Drive FC 103 Manejo de compresores</vt:lpstr>
      <vt:lpstr>VLT® AQUA Drive FC 202 Suministro de agua, aguas servidas e irrigación</vt:lpstr>
      <vt:lpstr>VACON® 100 INDUSTRIAL The versatile drive that’s ideal for hundreds of applications.</vt:lpstr>
      <vt:lpstr>VACON® 100 FLOW Dedicated functionality to improve flow control in pump and fan applications.</vt:lpstr>
      <vt:lpstr>VACON® 100 X The tough drive that can withstand high pressure cleaning, heat, dirt and vibration    </vt:lpstr>
      <vt:lpstr>VLT® Decentral Drive FCD 302 Productos amigables, de alto desempeño y grado de protección robusto.</vt:lpstr>
      <vt:lpstr>Danfoss Drives Premium Drives  </vt:lpstr>
      <vt:lpstr>VLT® AutomationDrive FC 301 y FC 302 Todas las aplicaciones controladas por un motor</vt:lpstr>
      <vt:lpstr>12-Pulse VLT® drive Aplicación robusta y de bajo costo para mitigación de armónicos en alta potencia</vt:lpstr>
      <vt:lpstr>VACON® NXP Air Cooled Wide power range of air-cooled drives for industrial drive applications. </vt:lpstr>
      <vt:lpstr>VACON® NXC &amp; NXC Low Harmonic 6 and 12 pulses rectifier and active front end units </vt:lpstr>
      <vt:lpstr>VACON® NXC Low Harmonic Active Front End (AFE) </vt:lpstr>
      <vt:lpstr>Otros</vt:lpstr>
      <vt:lpstr>VLT® Low Harmonic Drive Solución combinada de filtro activo y variador de frecuencia</vt:lpstr>
      <vt:lpstr>VLT® Advanced Harmonic Filter AHF 005 &amp; AHF 010 Optimo desempeño en mitigación de armónicos</vt:lpstr>
      <vt:lpstr>VLT® dv/dt Filter MCC 102 Reduce los valores de dv/dt en las conexiones de motor</vt:lpstr>
      <vt:lpstr>VLT® Sine-Wave Filter MCC 101 Reduce estres en el aislamiento del estator y las corriente de rodamientos</vt:lpstr>
      <vt:lpstr>VLT® Common Mode Filter MCC 105 Reduce la interferencia electromagnécita y las corrientes de rodamientos ocacionadas por componentes de alta frecuencia en modo común.</vt:lpstr>
      <vt:lpstr>VLT® OneGearDrive® Potente, eficiente e higienico – todo en un único tamaño</vt:lpstr>
      <vt:lpstr>PowerPoint Presentation</vt:lpstr>
      <vt:lpstr>DATOS DE CONTACTO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2014-11-19T19:50:42Z</dcterms:created>
  <dcterms:modified xsi:type="dcterms:W3CDTF">2020-08-25T16:30:39Z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www.skabelondesign.com</vt:lpwstr>
  </property>
</Properties>
</file>